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8" r:id="rId8"/>
    <p:sldId id="269" r:id="rId9"/>
    <p:sldId id="261" r:id="rId10"/>
    <p:sldId id="274" r:id="rId11"/>
    <p:sldId id="285" r:id="rId12"/>
    <p:sldId id="276" r:id="rId13"/>
    <p:sldId id="278" r:id="rId14"/>
    <p:sldId id="279" r:id="rId15"/>
    <p:sldId id="286" r:id="rId16"/>
    <p:sldId id="266" r:id="rId17"/>
    <p:sldId id="280" r:id="rId18"/>
    <p:sldId id="287" r:id="rId19"/>
    <p:sldId id="271" r:id="rId20"/>
    <p:sldId id="282" r:id="rId21"/>
    <p:sldId id="272" r:id="rId22"/>
    <p:sldId id="283" r:id="rId23"/>
    <p:sldId id="275" r:id="rId24"/>
    <p:sldId id="284" r:id="rId25"/>
    <p:sldId id="270" r:id="rId26"/>
    <p:sldId id="264" r:id="rId27"/>
    <p:sldId id="277" r:id="rId28"/>
  </p:sldIdLst>
  <p:sldSz cx="9144000" cy="6858000" type="screen4x3"/>
  <p:notesSz cx="6858000" cy="9144000"/>
  <p:custDataLst>
    <p:tags r:id="rId29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890"/>
    </p:cViewPr>
  </p:sorter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B661F62-0E51-401A-9C5C-AEA97E8D4882}" type="doc">
      <dgm:prSet loTypeId="urn:microsoft.com/office/officeart/2005/8/layout/matrix1" loCatId="matrix" qsTypeId="urn:microsoft.com/office/officeart/2005/8/quickstyle/3d7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CC454785-50B4-464B-B022-BD53F5216B12}" type="parTrans" cxnId="{FB5B068F-EB86-4C39-B2CD-C7F086C34DB9}">
      <dgm:prSet/>
      <dgm:spPr/>
      <dgm:t>
        <a:bodyPr/>
        <a:lstStyle/>
        <a:p>
          <a:endParaRPr lang="ru-RU"/>
        </a:p>
      </dgm:t>
    </dgm:pt>
    <dgm:pt modelId="{76CFEA11-3EE9-4EE4-A11E-D9A8EF735AEB}">
      <dgm:prSet phldrT="[Текст]" custT="1"/>
      <dgm:spPr/>
      <dgm:t>
        <a:bodyPr/>
        <a:lstStyle/>
        <a:p>
          <a:r>
            <a:rPr lang="ru-RU" sz="1800" i="1" smtClean="0">
              <a:latin typeface="Times New Roman" pitchFamily="18" charset="0"/>
              <a:cs typeface="Times New Roman" pitchFamily="18" charset="0"/>
            </a:rPr>
            <a:t>Дидактическая игра – это </a:t>
          </a:r>
          <a:endParaRPr lang="ru-RU" sz="1800" i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E236D6C-FAF1-4D87-A146-A948E91B1041}" type="parTrans" cxnId="{C532AEFD-8B1E-41CE-AB23-9027AB32B35E}">
      <dgm:prSet/>
      <dgm:spPr/>
      <dgm:t>
        <a:bodyPr/>
        <a:lstStyle/>
        <a:p>
          <a:endParaRPr lang="ru-RU"/>
        </a:p>
      </dgm:t>
    </dgm:pt>
    <dgm:pt modelId="{1810B1AD-D6D0-46C3-B70B-A0CA9D6ACB49}">
      <dgm:prSet phldrT="[Текст]"/>
      <dgm:spPr/>
      <dgm:t>
        <a:bodyPr/>
        <a:lstStyle/>
        <a:p>
          <a:r>
            <a:rPr lang="ru-RU" smtClean="0"/>
            <a:t>Форма обучения </a:t>
          </a:r>
          <a:endParaRPr lang="ru-RU"/>
        </a:p>
      </dgm:t>
    </dgm:pt>
    <dgm:pt modelId="{6036AE33-BBD9-445E-9F78-33139D35C602}" type="sibTrans" cxnId="{C532AEFD-8B1E-41CE-AB23-9027AB32B35E}">
      <dgm:prSet/>
      <dgm:spPr/>
      <dgm:t>
        <a:bodyPr/>
        <a:lstStyle/>
        <a:p>
          <a:endParaRPr lang="ru-RU"/>
        </a:p>
      </dgm:t>
    </dgm:pt>
    <dgm:pt modelId="{8CF80F20-D7BC-4C04-87C4-575AB3F5672E}" type="parTrans" cxnId="{0DDE02F6-B836-4CEF-B561-F97FD28CF870}">
      <dgm:prSet/>
      <dgm:spPr/>
      <dgm:t>
        <a:bodyPr/>
        <a:lstStyle/>
        <a:p>
          <a:endParaRPr lang="ru-RU"/>
        </a:p>
      </dgm:t>
    </dgm:pt>
    <dgm:pt modelId="{30CE7B15-0BEC-4B69-91CA-72FFA25B5911}">
      <dgm:prSet phldrT="[Текст]"/>
      <dgm:spPr/>
      <dgm:t>
        <a:bodyPr/>
        <a:lstStyle/>
        <a:p>
          <a:r>
            <a:rPr lang="ru-RU" smtClean="0"/>
            <a:t>Игровой метод обучения  </a:t>
          </a:r>
          <a:endParaRPr lang="ru-RU"/>
        </a:p>
      </dgm:t>
    </dgm:pt>
    <dgm:pt modelId="{7B1BF639-3176-4984-94CC-4AD07C302F5A}" type="sibTrans" cxnId="{0DDE02F6-B836-4CEF-B561-F97FD28CF870}">
      <dgm:prSet/>
      <dgm:spPr/>
      <dgm:t>
        <a:bodyPr/>
        <a:lstStyle/>
        <a:p>
          <a:endParaRPr lang="ru-RU"/>
        </a:p>
      </dgm:t>
    </dgm:pt>
    <dgm:pt modelId="{3E2D14B0-369C-49DC-A636-0D92EC75C314}" type="parTrans" cxnId="{B8C5AE5D-2EFA-47B2-BAB2-A2D9448EC973}">
      <dgm:prSet/>
      <dgm:spPr/>
      <dgm:t>
        <a:bodyPr/>
        <a:lstStyle/>
        <a:p>
          <a:endParaRPr lang="ru-RU"/>
        </a:p>
      </dgm:t>
    </dgm:pt>
    <dgm:pt modelId="{BBCE2085-F6EC-4997-8D13-29167821FF27}">
      <dgm:prSet phldrT="[Текст]"/>
      <dgm:spPr/>
      <dgm:t>
        <a:bodyPr/>
        <a:lstStyle/>
        <a:p>
          <a:r>
            <a:rPr lang="ru-RU" smtClean="0"/>
            <a:t>Средство воспитания личности </a:t>
          </a:r>
          <a:endParaRPr lang="ru-RU"/>
        </a:p>
      </dgm:t>
    </dgm:pt>
    <dgm:pt modelId="{501C121A-100A-4780-9F39-C7E7630511D3}" type="sibTrans" cxnId="{B8C5AE5D-2EFA-47B2-BAB2-A2D9448EC973}">
      <dgm:prSet/>
      <dgm:spPr/>
      <dgm:t>
        <a:bodyPr/>
        <a:lstStyle/>
        <a:p>
          <a:endParaRPr lang="ru-RU"/>
        </a:p>
      </dgm:t>
    </dgm:pt>
    <dgm:pt modelId="{AD2CC02B-85A4-45DD-93C1-A15699BA7A08}" type="parTrans" cxnId="{3450065D-74CE-456A-A9D5-5EAB2EA8472E}">
      <dgm:prSet/>
      <dgm:spPr/>
      <dgm:t>
        <a:bodyPr/>
        <a:lstStyle/>
        <a:p>
          <a:endParaRPr lang="ru-RU"/>
        </a:p>
      </dgm:t>
    </dgm:pt>
    <dgm:pt modelId="{4AD19D25-BE0C-47BB-8C4C-0F29E02DB26F}">
      <dgm:prSet/>
      <dgm:spPr/>
      <dgm:t>
        <a:bodyPr/>
        <a:lstStyle/>
        <a:p>
          <a:r>
            <a:rPr lang="ru-RU" smtClean="0"/>
            <a:t>Самостоятельная игровая деятельность </a:t>
          </a:r>
          <a:endParaRPr lang="ru-RU"/>
        </a:p>
      </dgm:t>
    </dgm:pt>
    <dgm:pt modelId="{21B7C306-0F8C-4F20-ABE3-EDA9AE58A338}" type="sibTrans" cxnId="{3450065D-74CE-456A-A9D5-5EAB2EA8472E}">
      <dgm:prSet/>
      <dgm:spPr/>
      <dgm:t>
        <a:bodyPr/>
        <a:lstStyle/>
        <a:p>
          <a:endParaRPr lang="ru-RU"/>
        </a:p>
      </dgm:t>
    </dgm:pt>
    <dgm:pt modelId="{E19E581C-7356-4B2B-B425-F1598B21ED94}" type="sibTrans" cxnId="{FB5B068F-EB86-4C39-B2CD-C7F086C34DB9}">
      <dgm:prSet/>
      <dgm:spPr/>
      <dgm:t>
        <a:bodyPr/>
        <a:lstStyle/>
        <a:p>
          <a:endParaRPr lang="ru-RU"/>
        </a:p>
      </dgm:t>
    </dgm:pt>
    <dgm:pt modelId="{EC541F91-866B-495D-A769-500853E894A0}" type="pres">
      <dgm:prSet presAssocID="{FB661F62-0E51-401A-9C5C-AEA97E8D4882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C514FF4-7B4E-4313-AD8A-8A8AC959E67C}" type="pres">
      <dgm:prSet presAssocID="{FB661F62-0E51-401A-9C5C-AEA97E8D4882}" presName="matrix" presStyleCnt="0"/>
      <dgm:spPr/>
      <dgm:t>
        <a:bodyPr/>
        <a:lstStyle/>
        <a:p>
          <a:endParaRPr lang="ru-RU"/>
        </a:p>
      </dgm:t>
    </dgm:pt>
    <dgm:pt modelId="{B282A9B1-F413-4F4A-A7D4-475BE54CEE8B}" type="pres">
      <dgm:prSet presAssocID="{FB661F62-0E51-401A-9C5C-AEA97E8D4882}" presName="tile1" presStyleLbl="node1" presStyleIdx="0" presStyleCnt="4" custLinFactNeighborX="-1394" custLinFactNeighborY="-3834"/>
      <dgm:spPr/>
      <dgm:t>
        <a:bodyPr/>
        <a:lstStyle/>
        <a:p>
          <a:endParaRPr lang="ru-RU"/>
        </a:p>
      </dgm:t>
    </dgm:pt>
    <dgm:pt modelId="{92B3227C-C586-4855-A01D-39D2184B6A1C}" type="pres">
      <dgm:prSet presAssocID="{FB661F62-0E51-401A-9C5C-AEA97E8D4882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CF690D-B1A1-4FDE-8B61-97E914F30B82}" type="pres">
      <dgm:prSet presAssocID="{FB661F62-0E51-401A-9C5C-AEA97E8D4882}" presName="tile2" presStyleLbl="node1" presStyleIdx="1" presStyleCnt="4" custLinFactNeighborX="341"/>
      <dgm:spPr/>
      <dgm:t>
        <a:bodyPr/>
        <a:lstStyle/>
        <a:p>
          <a:endParaRPr lang="ru-RU"/>
        </a:p>
      </dgm:t>
    </dgm:pt>
    <dgm:pt modelId="{78FC3E36-29CC-489A-A591-27686BB9A7F0}" type="pres">
      <dgm:prSet presAssocID="{FB661F62-0E51-401A-9C5C-AEA97E8D4882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FB9391-775E-474C-877B-C44CA30295C3}" type="pres">
      <dgm:prSet presAssocID="{FB661F62-0E51-401A-9C5C-AEA97E8D4882}" presName="tile3" presStyleLbl="node1" presStyleIdx="2" presStyleCnt="4"/>
      <dgm:spPr/>
      <dgm:t>
        <a:bodyPr/>
        <a:lstStyle/>
        <a:p>
          <a:endParaRPr lang="ru-RU"/>
        </a:p>
      </dgm:t>
    </dgm:pt>
    <dgm:pt modelId="{B3A098D1-0253-48A7-B15B-5FFC79338C1C}" type="pres">
      <dgm:prSet presAssocID="{FB661F62-0E51-401A-9C5C-AEA97E8D4882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1122BE-9E66-4921-9121-F5D27279EF9E}" type="pres">
      <dgm:prSet presAssocID="{FB661F62-0E51-401A-9C5C-AEA97E8D4882}" presName="tile4" presStyleLbl="node1" presStyleIdx="3" presStyleCnt="4" custLinFactNeighborX="341"/>
      <dgm:spPr/>
      <dgm:t>
        <a:bodyPr/>
        <a:lstStyle/>
        <a:p>
          <a:endParaRPr lang="ru-RU"/>
        </a:p>
      </dgm:t>
    </dgm:pt>
    <dgm:pt modelId="{F898B528-B035-4838-B6DC-6C8137C6F9FC}" type="pres">
      <dgm:prSet presAssocID="{FB661F62-0E51-401A-9C5C-AEA97E8D4882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B8DB20-DA0E-42A4-BCCF-208791E258E8}" type="pres">
      <dgm:prSet presAssocID="{FB661F62-0E51-401A-9C5C-AEA97E8D4882}" presName="centerTile" presStyleLbl="fgShp" presStyleIdx="0" presStyleCnt="1" custLinFactNeighborX="-1337" custLinFactNeighborY="2381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B8C5AE5D-2EFA-47B2-BAB2-A2D9448EC973}" srcId="{76CFEA11-3EE9-4EE4-A11E-D9A8EF735AEB}" destId="{BBCE2085-F6EC-4997-8D13-29167821FF27}" srcOrd="2" destOrd="0" parTransId="{3E2D14B0-369C-49DC-A636-0D92EC75C314}" sibTransId="{501C121A-100A-4780-9F39-C7E7630511D3}"/>
    <dgm:cxn modelId="{7E03A6AE-0483-4DD5-B951-5C8C420B12E3}" type="presOf" srcId="{BBCE2085-F6EC-4997-8D13-29167821FF27}" destId="{77FB9391-775E-474C-877B-C44CA30295C3}" srcOrd="0" destOrd="0" presId="urn:microsoft.com/office/officeart/2005/8/layout/matrix1"/>
    <dgm:cxn modelId="{F643CC61-D531-4C14-A3AE-0528DF9CF735}" type="presOf" srcId="{FB661F62-0E51-401A-9C5C-AEA97E8D4882}" destId="{EC541F91-866B-495D-A769-500853E894A0}" srcOrd="0" destOrd="0" presId="urn:microsoft.com/office/officeart/2005/8/layout/matrix1"/>
    <dgm:cxn modelId="{6DBF33DF-0527-4C91-889F-21639C9CEE45}" type="presOf" srcId="{4AD19D25-BE0C-47BB-8C4C-0F29E02DB26F}" destId="{351122BE-9E66-4921-9121-F5D27279EF9E}" srcOrd="0" destOrd="0" presId="urn:microsoft.com/office/officeart/2005/8/layout/matrix1"/>
    <dgm:cxn modelId="{AEFD1F1A-C928-4722-BC30-CDC772554ECA}" type="presOf" srcId="{4AD19D25-BE0C-47BB-8C4C-0F29E02DB26F}" destId="{F898B528-B035-4838-B6DC-6C8137C6F9FC}" srcOrd="1" destOrd="0" presId="urn:microsoft.com/office/officeart/2005/8/layout/matrix1"/>
    <dgm:cxn modelId="{9AF2541B-DBB2-4528-BC44-607812032477}" type="presOf" srcId="{30CE7B15-0BEC-4B69-91CA-72FFA25B5911}" destId="{78FC3E36-29CC-489A-A591-27686BB9A7F0}" srcOrd="1" destOrd="0" presId="urn:microsoft.com/office/officeart/2005/8/layout/matrix1"/>
    <dgm:cxn modelId="{001E7790-BC56-4468-825D-BD318251D364}" type="presOf" srcId="{BBCE2085-F6EC-4997-8D13-29167821FF27}" destId="{B3A098D1-0253-48A7-B15B-5FFC79338C1C}" srcOrd="1" destOrd="0" presId="urn:microsoft.com/office/officeart/2005/8/layout/matrix1"/>
    <dgm:cxn modelId="{7E537750-832C-4201-BC4B-1C26126BC8B3}" type="presOf" srcId="{76CFEA11-3EE9-4EE4-A11E-D9A8EF735AEB}" destId="{47B8DB20-DA0E-42A4-BCCF-208791E258E8}" srcOrd="0" destOrd="0" presId="urn:microsoft.com/office/officeart/2005/8/layout/matrix1"/>
    <dgm:cxn modelId="{3450065D-74CE-456A-A9D5-5EAB2EA8472E}" srcId="{76CFEA11-3EE9-4EE4-A11E-D9A8EF735AEB}" destId="{4AD19D25-BE0C-47BB-8C4C-0F29E02DB26F}" srcOrd="3" destOrd="0" parTransId="{AD2CC02B-85A4-45DD-93C1-A15699BA7A08}" sibTransId="{21B7C306-0F8C-4F20-ABE3-EDA9AE58A338}"/>
    <dgm:cxn modelId="{D2F0C443-DC4C-4CEE-B4D3-DB40C60D16D5}" type="presOf" srcId="{30CE7B15-0BEC-4B69-91CA-72FFA25B5911}" destId="{A5CF690D-B1A1-4FDE-8B61-97E914F30B82}" srcOrd="0" destOrd="0" presId="urn:microsoft.com/office/officeart/2005/8/layout/matrix1"/>
    <dgm:cxn modelId="{C532AEFD-8B1E-41CE-AB23-9027AB32B35E}" srcId="{76CFEA11-3EE9-4EE4-A11E-D9A8EF735AEB}" destId="{1810B1AD-D6D0-46C3-B70B-A0CA9D6ACB49}" srcOrd="0" destOrd="0" parTransId="{EE236D6C-FAF1-4D87-A146-A948E91B1041}" sibTransId="{6036AE33-BBD9-445E-9F78-33139D35C602}"/>
    <dgm:cxn modelId="{FB5B068F-EB86-4C39-B2CD-C7F086C34DB9}" srcId="{FB661F62-0E51-401A-9C5C-AEA97E8D4882}" destId="{76CFEA11-3EE9-4EE4-A11E-D9A8EF735AEB}" srcOrd="0" destOrd="0" parTransId="{CC454785-50B4-464B-B022-BD53F5216B12}" sibTransId="{E19E581C-7356-4B2B-B425-F1598B21ED94}"/>
    <dgm:cxn modelId="{16EC8CEC-ECFC-4BBF-AC7E-1530C6F05A7B}" type="presOf" srcId="{1810B1AD-D6D0-46C3-B70B-A0CA9D6ACB49}" destId="{92B3227C-C586-4855-A01D-39D2184B6A1C}" srcOrd="1" destOrd="0" presId="urn:microsoft.com/office/officeart/2005/8/layout/matrix1"/>
    <dgm:cxn modelId="{0DDE02F6-B836-4CEF-B561-F97FD28CF870}" srcId="{76CFEA11-3EE9-4EE4-A11E-D9A8EF735AEB}" destId="{30CE7B15-0BEC-4B69-91CA-72FFA25B5911}" srcOrd="1" destOrd="0" parTransId="{8CF80F20-D7BC-4C04-87C4-575AB3F5672E}" sibTransId="{7B1BF639-3176-4984-94CC-4AD07C302F5A}"/>
    <dgm:cxn modelId="{D7ED22E8-6B65-47CB-8151-0DDDFA23E43E}" type="presOf" srcId="{1810B1AD-D6D0-46C3-B70B-A0CA9D6ACB49}" destId="{B282A9B1-F413-4F4A-A7D4-475BE54CEE8B}" srcOrd="0" destOrd="0" presId="urn:microsoft.com/office/officeart/2005/8/layout/matrix1"/>
    <dgm:cxn modelId="{B345AAF7-12C9-4F9F-ACA9-CE9ADFE59CA5}" type="presParOf" srcId="{EC541F91-866B-495D-A769-500853E894A0}" destId="{9C514FF4-7B4E-4313-AD8A-8A8AC959E67C}" srcOrd="0" destOrd="0" presId="urn:microsoft.com/office/officeart/2005/8/layout/matrix1"/>
    <dgm:cxn modelId="{B8F87FC2-4836-42C5-A640-5FA8089DA98A}" type="presParOf" srcId="{9C514FF4-7B4E-4313-AD8A-8A8AC959E67C}" destId="{B282A9B1-F413-4F4A-A7D4-475BE54CEE8B}" srcOrd="0" destOrd="0" presId="urn:microsoft.com/office/officeart/2005/8/layout/matrix1"/>
    <dgm:cxn modelId="{70F1B362-1110-4ABB-A80E-AEF556C4681D}" type="presParOf" srcId="{9C514FF4-7B4E-4313-AD8A-8A8AC959E67C}" destId="{92B3227C-C586-4855-A01D-39D2184B6A1C}" srcOrd="1" destOrd="0" presId="urn:microsoft.com/office/officeart/2005/8/layout/matrix1"/>
    <dgm:cxn modelId="{3794C59A-6459-4537-849A-B4FE962B7440}" type="presParOf" srcId="{9C514FF4-7B4E-4313-AD8A-8A8AC959E67C}" destId="{A5CF690D-B1A1-4FDE-8B61-97E914F30B82}" srcOrd="2" destOrd="0" presId="urn:microsoft.com/office/officeart/2005/8/layout/matrix1"/>
    <dgm:cxn modelId="{E9180BD0-6A1D-4533-8606-7E2715F1BC92}" type="presParOf" srcId="{9C514FF4-7B4E-4313-AD8A-8A8AC959E67C}" destId="{78FC3E36-29CC-489A-A591-27686BB9A7F0}" srcOrd="3" destOrd="0" presId="urn:microsoft.com/office/officeart/2005/8/layout/matrix1"/>
    <dgm:cxn modelId="{D57BFF88-3BC4-4102-8FB7-1A9C5C865657}" type="presParOf" srcId="{9C514FF4-7B4E-4313-AD8A-8A8AC959E67C}" destId="{77FB9391-775E-474C-877B-C44CA30295C3}" srcOrd="4" destOrd="0" presId="urn:microsoft.com/office/officeart/2005/8/layout/matrix1"/>
    <dgm:cxn modelId="{6125ADCF-A0AB-4752-828C-1F6722A6D794}" type="presParOf" srcId="{9C514FF4-7B4E-4313-AD8A-8A8AC959E67C}" destId="{B3A098D1-0253-48A7-B15B-5FFC79338C1C}" srcOrd="5" destOrd="0" presId="urn:microsoft.com/office/officeart/2005/8/layout/matrix1"/>
    <dgm:cxn modelId="{EF6B0A68-DC48-4504-B58C-E51F32334A27}" type="presParOf" srcId="{9C514FF4-7B4E-4313-AD8A-8A8AC959E67C}" destId="{351122BE-9E66-4921-9121-F5D27279EF9E}" srcOrd="6" destOrd="0" presId="urn:microsoft.com/office/officeart/2005/8/layout/matrix1"/>
    <dgm:cxn modelId="{F630A0C8-100D-4F81-8FC9-5B0A557C59C4}" type="presParOf" srcId="{9C514FF4-7B4E-4313-AD8A-8A8AC959E67C}" destId="{F898B528-B035-4838-B6DC-6C8137C6F9FC}" srcOrd="7" destOrd="0" presId="urn:microsoft.com/office/officeart/2005/8/layout/matrix1"/>
    <dgm:cxn modelId="{EA275A02-5B7A-4657-8928-701D038E10EF}" type="presParOf" srcId="{EC541F91-866B-495D-A769-500853E894A0}" destId="{47B8DB20-DA0E-42A4-BCCF-208791E258E8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82A9B1-F413-4F4A-A7D4-475BE54CEE8B}">
      <dsp:nvSpPr>
        <dsp:cNvPr id="0" name=""/>
        <dsp:cNvSpPr/>
      </dsp:nvSpPr>
      <dsp:spPr>
        <a:xfrm rot="16200000">
          <a:off x="221939" y="-221939"/>
          <a:ext cx="3024336" cy="3468216"/>
        </a:xfrm>
        <a:prstGeom prst="round1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smtClean="0"/>
            <a:t>Форма обучения </a:t>
          </a:r>
          <a:endParaRPr lang="ru-RU" sz="3200" kern="1200"/>
        </a:p>
      </dsp:txBody>
      <dsp:txXfrm rot="5400000">
        <a:off x="-1" y="1"/>
        <a:ext cx="3468216" cy="2268252"/>
      </dsp:txXfrm>
    </dsp:sp>
    <dsp:sp modelId="{A5CF690D-B1A1-4FDE-8B61-97E914F30B82}">
      <dsp:nvSpPr>
        <dsp:cNvPr id="0" name=""/>
        <dsp:cNvSpPr/>
      </dsp:nvSpPr>
      <dsp:spPr>
        <a:xfrm>
          <a:off x="3468216" y="0"/>
          <a:ext cx="3468216" cy="3024336"/>
        </a:xfrm>
        <a:prstGeom prst="round1Rect">
          <a:avLst/>
        </a:prstGeom>
        <a:solidFill>
          <a:schemeClr val="accent2">
            <a:hueOff val="1560506"/>
            <a:satOff val="-1946"/>
            <a:lumOff val="458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smtClean="0"/>
            <a:t>Игровой метод обучения  </a:t>
          </a:r>
          <a:endParaRPr lang="ru-RU" sz="3200" kern="1200"/>
        </a:p>
      </dsp:txBody>
      <dsp:txXfrm>
        <a:off x="3468216" y="0"/>
        <a:ext cx="3468216" cy="2268252"/>
      </dsp:txXfrm>
    </dsp:sp>
    <dsp:sp modelId="{77FB9391-775E-474C-877B-C44CA30295C3}">
      <dsp:nvSpPr>
        <dsp:cNvPr id="0" name=""/>
        <dsp:cNvSpPr/>
      </dsp:nvSpPr>
      <dsp:spPr>
        <a:xfrm rot="10800000">
          <a:off x="0" y="3024336"/>
          <a:ext cx="3468216" cy="3024336"/>
        </a:xfrm>
        <a:prstGeom prst="round1Rect">
          <a:avLst/>
        </a:prstGeom>
        <a:solidFill>
          <a:schemeClr val="accent2">
            <a:hueOff val="3121013"/>
            <a:satOff val="-3893"/>
            <a:lumOff val="915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smtClean="0"/>
            <a:t>Средство воспитания личности </a:t>
          </a:r>
          <a:endParaRPr lang="ru-RU" sz="3200" kern="1200"/>
        </a:p>
      </dsp:txBody>
      <dsp:txXfrm rot="10800000">
        <a:off x="0" y="3780419"/>
        <a:ext cx="3468216" cy="2268252"/>
      </dsp:txXfrm>
    </dsp:sp>
    <dsp:sp modelId="{351122BE-9E66-4921-9121-F5D27279EF9E}">
      <dsp:nvSpPr>
        <dsp:cNvPr id="0" name=""/>
        <dsp:cNvSpPr/>
      </dsp:nvSpPr>
      <dsp:spPr>
        <a:xfrm rot="5400000">
          <a:off x="3690156" y="2802396"/>
          <a:ext cx="3024336" cy="3468216"/>
        </a:xfrm>
        <a:prstGeom prst="round1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smtClean="0"/>
            <a:t>Самостоятельная игровая деятельность </a:t>
          </a:r>
          <a:endParaRPr lang="ru-RU" sz="3200" kern="1200"/>
        </a:p>
      </dsp:txBody>
      <dsp:txXfrm rot="-5400000">
        <a:off x="3468215" y="3780419"/>
        <a:ext cx="3468216" cy="2268252"/>
      </dsp:txXfrm>
    </dsp:sp>
    <dsp:sp modelId="{47B8DB20-DA0E-42A4-BCCF-208791E258E8}">
      <dsp:nvSpPr>
        <dsp:cNvPr id="0" name=""/>
        <dsp:cNvSpPr/>
      </dsp:nvSpPr>
      <dsp:spPr>
        <a:xfrm>
          <a:off x="2399929" y="2304256"/>
          <a:ext cx="2080929" cy="1512168"/>
        </a:xfrm>
        <a:prstGeom prst="roundRect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57200" extrusionH="600" contourW="3000" prstMaterial="plastic">
          <a:bevelT w="80600" h="18600" prst="relaxedInset"/>
          <a:bevelB w="80600" h="8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i="1" kern="1200" smtClean="0">
              <a:latin typeface="Times New Roman" pitchFamily="18" charset="0"/>
              <a:cs typeface="Times New Roman" pitchFamily="18" charset="0"/>
            </a:rPr>
            <a:t>Дидактическая игра – это </a:t>
          </a:r>
          <a:endParaRPr lang="ru-RU" sz="1800" i="1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473747" y="2378074"/>
        <a:ext cx="1933293" cy="13645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62B3B-FAEA-4FFA-B389-0CEB5E74C004}" type="datetimeFigureOut">
              <a:rPr lang="ru-RU" smtClean="0"/>
              <a:t>18.01.2025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CE428-A91E-4B39-843A-1F27ABFD86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1761656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62B3B-FAEA-4FFA-B389-0CEB5E74C004}" type="datetimeFigureOut">
              <a:rPr lang="ru-RU" smtClean="0"/>
              <a:t>18.01.2025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CE428-A91E-4B39-843A-1F27ABFD86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268030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E62B3B-FAEA-4FFA-B389-0CEB5E74C004}" type="datetimeFigureOut">
              <a:rPr lang="ru-RU" smtClean="0"/>
              <a:t>18.01.2025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ACE428-A91E-4B39-843A-1F27ABFD86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1730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10" Type="http://schemas.openxmlformats.org/officeDocument/2006/relationships/image" Target="../media/image24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image" Target="../media/image42.jpeg"/><Relationship Id="rId7" Type="http://schemas.openxmlformats.org/officeDocument/2006/relationships/image" Target="../media/image4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11" Type="http://schemas.openxmlformats.org/officeDocument/2006/relationships/image" Target="../media/image50.jpeg"/><Relationship Id="rId5" Type="http://schemas.openxmlformats.org/officeDocument/2006/relationships/image" Target="../media/image44.jpeg"/><Relationship Id="rId10" Type="http://schemas.openxmlformats.org/officeDocument/2006/relationships/image" Target="../media/image49.jpeg"/><Relationship Id="rId4" Type="http://schemas.openxmlformats.org/officeDocument/2006/relationships/image" Target="../media/image43.jpeg"/><Relationship Id="rId9" Type="http://schemas.openxmlformats.org/officeDocument/2006/relationships/image" Target="../media/image48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jpeg"/><Relationship Id="rId3" Type="http://schemas.openxmlformats.org/officeDocument/2006/relationships/image" Target="../media/image47.jpeg"/><Relationship Id="rId7" Type="http://schemas.openxmlformats.org/officeDocument/2006/relationships/image" Target="../media/image5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10" Type="http://schemas.openxmlformats.org/officeDocument/2006/relationships/image" Target="../media/image57.jpeg"/><Relationship Id="rId4" Type="http://schemas.openxmlformats.org/officeDocument/2006/relationships/image" Target="../media/image51.jpeg"/><Relationship Id="rId9" Type="http://schemas.openxmlformats.org/officeDocument/2006/relationships/image" Target="../media/image56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jpeg"/><Relationship Id="rId3" Type="http://schemas.openxmlformats.org/officeDocument/2006/relationships/image" Target="../media/image48.jpeg"/><Relationship Id="rId7" Type="http://schemas.openxmlformats.org/officeDocument/2006/relationships/image" Target="../media/image5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jpeg"/><Relationship Id="rId5" Type="http://schemas.openxmlformats.org/officeDocument/2006/relationships/image" Target="../media/image42.jpeg"/><Relationship Id="rId10" Type="http://schemas.openxmlformats.org/officeDocument/2006/relationships/image" Target="../media/image62.jpeg"/><Relationship Id="rId4" Type="http://schemas.openxmlformats.org/officeDocument/2006/relationships/image" Target="../media/image58.jpeg"/><Relationship Id="rId9" Type="http://schemas.openxmlformats.org/officeDocument/2006/relationships/image" Target="../media/image61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jpeg"/><Relationship Id="rId3" Type="http://schemas.openxmlformats.org/officeDocument/2006/relationships/image" Target="../media/image63.jpeg"/><Relationship Id="rId7" Type="http://schemas.openxmlformats.org/officeDocument/2006/relationships/image" Target="../media/image6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jpeg"/><Relationship Id="rId5" Type="http://schemas.openxmlformats.org/officeDocument/2006/relationships/image" Target="../media/image65.jpeg"/><Relationship Id="rId4" Type="http://schemas.openxmlformats.org/officeDocument/2006/relationships/image" Target="../media/image64.jpeg"/><Relationship Id="rId9" Type="http://schemas.openxmlformats.org/officeDocument/2006/relationships/image" Target="../media/image6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7" Type="http://schemas.openxmlformats.org/officeDocument/2006/relationships/image" Target="../media/image7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jpeg"/><Relationship Id="rId5" Type="http://schemas.openxmlformats.org/officeDocument/2006/relationships/image" Target="../media/image72.jpeg"/><Relationship Id="rId4" Type="http://schemas.openxmlformats.org/officeDocument/2006/relationships/image" Target="../media/image7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jpeg"/><Relationship Id="rId3" Type="http://schemas.openxmlformats.org/officeDocument/2006/relationships/image" Target="../media/image75.jpeg"/><Relationship Id="rId7" Type="http://schemas.openxmlformats.org/officeDocument/2006/relationships/image" Target="../media/image7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jpeg"/><Relationship Id="rId11" Type="http://schemas.openxmlformats.org/officeDocument/2006/relationships/image" Target="../media/image81.jpeg"/><Relationship Id="rId5" Type="http://schemas.openxmlformats.org/officeDocument/2006/relationships/image" Target="../media/image68.jpeg"/><Relationship Id="rId10" Type="http://schemas.openxmlformats.org/officeDocument/2006/relationships/image" Target="../media/image80.jpeg"/><Relationship Id="rId4" Type="http://schemas.openxmlformats.org/officeDocument/2006/relationships/image" Target="../media/image67.jpeg"/><Relationship Id="rId9" Type="http://schemas.openxmlformats.org/officeDocument/2006/relationships/image" Target="../media/image7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5.jpeg"/><Relationship Id="rId5" Type="http://schemas.openxmlformats.org/officeDocument/2006/relationships/image" Target="../media/image84.jpeg"/><Relationship Id="rId4" Type="http://schemas.openxmlformats.org/officeDocument/2006/relationships/image" Target="../media/image8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0.jpeg"/><Relationship Id="rId4" Type="http://schemas.openxmlformats.org/officeDocument/2006/relationships/image" Target="../media/image8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eg"/><Relationship Id="rId7" Type="http://schemas.openxmlformats.org/officeDocument/2006/relationships/image" Target="../media/image9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4.jpeg"/><Relationship Id="rId5" Type="http://schemas.openxmlformats.org/officeDocument/2006/relationships/image" Target="../media/image93.jpeg"/><Relationship Id="rId4" Type="http://schemas.openxmlformats.org/officeDocument/2006/relationships/image" Target="../media/image92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avatars.mds.yandex.net/get-pdb/2125799/64d8cfa5-9d2e-4b7f-843d-d06a16fff0c6/s1200?webp=fal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26" y="1"/>
            <a:ext cx="9137374" cy="686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67544" y="404664"/>
            <a:ext cx="799288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i="1" smtClean="0">
                <a:latin typeface="Times New Roman" pitchFamily="18" charset="0"/>
                <a:cs typeface="Times New Roman" pitchFamily="18" charset="0"/>
              </a:rPr>
              <a:t>Муниципальное казенное дошкольное образовательное учреждение Искитимского района Новосибирской области детский сад «Теремок» п. Керамкомбинат</a:t>
            </a:r>
          </a:p>
          <a:p>
            <a:pPr algn="ctr"/>
            <a:r>
              <a:rPr lang="ru-RU" i="1"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11560" y="1412776"/>
            <a:ext cx="784887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i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«Дидактическая игра как средство ФЭМП у детей дошкольного возраста».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10060" y="3833394"/>
            <a:ext cx="243008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600" i="1" smtClean="0">
                <a:latin typeface="Times New Roman" pitchFamily="18" charset="0"/>
                <a:cs typeface="Times New Roman" pitchFamily="18" charset="0"/>
              </a:rPr>
              <a:t>Воспитатель: Рассолова </a:t>
            </a:r>
          </a:p>
          <a:p>
            <a:pPr algn="r"/>
            <a:r>
              <a:rPr lang="ru-RU" sz="1600" i="1" smtClean="0">
                <a:latin typeface="Times New Roman" pitchFamily="18" charset="0"/>
                <a:cs typeface="Times New Roman" pitchFamily="18" charset="0"/>
              </a:rPr>
              <a:t>Ирина </a:t>
            </a:r>
          </a:p>
          <a:p>
            <a:pPr algn="r"/>
            <a:r>
              <a:rPr lang="ru-RU" sz="1600" i="1" smtClean="0">
                <a:latin typeface="Times New Roman" pitchFamily="18" charset="0"/>
                <a:cs typeface="Times New Roman" pitchFamily="18" charset="0"/>
              </a:rPr>
              <a:t>Александровна</a:t>
            </a:r>
            <a:endParaRPr lang="ru-RU" sz="160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95093" y="5949280"/>
            <a:ext cx="965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2021год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8249860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myslide.ru/documents_4/72395d34a7e7622093afca65bd1973c4/img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4033" y="0"/>
            <a:ext cx="929625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47664" y="192223"/>
            <a:ext cx="762683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i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Предметно – развивающая среда </a:t>
            </a:r>
          </a:p>
          <a:p>
            <a:pPr algn="ctr"/>
            <a:r>
              <a:rPr lang="ru-RU" sz="4000" i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«Уроки Пифагора» </a:t>
            </a:r>
            <a:endParaRPr lang="ru-RU" sz="4000" i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D:\Пользователь\Desktop\Новая папка (6)\20190322_181221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7" t="12853" r="15176" b="4445"/>
          <a:stretch>
            <a:fillRect/>
          </a:stretch>
        </p:blipFill>
        <p:spPr bwMode="auto">
          <a:xfrm rot="5400000">
            <a:off x="1003823" y="1397784"/>
            <a:ext cx="2743866" cy="16561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 descr="E:\фото конференция\IMG_20200629_091000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51" t="7368" r="6395"/>
          <a:stretch>
            <a:fillRect/>
          </a:stretch>
        </p:blipFill>
        <p:spPr bwMode="auto">
          <a:xfrm>
            <a:off x="5724128" y="1515662"/>
            <a:ext cx="3174226" cy="27774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 descr="E:\фото конференция\IMG_20200629_091214_1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33" t="6583" r="1595" b="13941"/>
          <a:stretch>
            <a:fillRect/>
          </a:stretch>
        </p:blipFill>
        <p:spPr bwMode="auto">
          <a:xfrm rot="5400000">
            <a:off x="1236026" y="3934989"/>
            <a:ext cx="2999541" cy="23762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 descr="E:\фото конференция\IMG_20200629_091221.jp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10" b="21316"/>
          <a:stretch>
            <a:fillRect/>
          </a:stretch>
        </p:blipFill>
        <p:spPr bwMode="auto">
          <a:xfrm rot="5400000">
            <a:off x="2553864" y="2276872"/>
            <a:ext cx="3959332" cy="2304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Рисунок 8" descr="E:\фото конференция\IMG_20200629_091232.jpg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8" t="10249" b="8711"/>
          <a:stretch>
            <a:fillRect/>
          </a:stretch>
        </p:blipFill>
        <p:spPr bwMode="auto">
          <a:xfrm rot="5400000">
            <a:off x="5451983" y="3296866"/>
            <a:ext cx="3718515" cy="2880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Рисунок 9" descr="E:\фото конференция\IMG_20200629_091201.jpg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19" t="7756" r="25872" b="1884"/>
          <a:stretch>
            <a:fillRect/>
          </a:stretch>
        </p:blipFill>
        <p:spPr bwMode="auto">
          <a:xfrm>
            <a:off x="3313639" y="1515662"/>
            <a:ext cx="5472608" cy="50829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7434377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myslide.ru/documents_4/72395d34a7e7622093afca65bd1973c4/img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43732" y="0"/>
            <a:ext cx="929625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691680" y="188640"/>
            <a:ext cx="672216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i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Игры с числами и цифрами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547664" y="836712"/>
            <a:ext cx="727280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>
                <a:latin typeface="Times New Roman" pitchFamily="18" charset="0"/>
                <a:cs typeface="Times New Roman" pitchFamily="18" charset="0"/>
              </a:rPr>
              <a:t>«Назови соседей»</a:t>
            </a:r>
          </a:p>
          <a:p>
            <a:r>
              <a:rPr lang="ru-RU" i="1">
                <a:latin typeface="Times New Roman" pitchFamily="18" charset="0"/>
                <a:cs typeface="Times New Roman" pitchFamily="18" charset="0"/>
              </a:rPr>
              <a:t>«Поход в супермаркет»</a:t>
            </a:r>
          </a:p>
          <a:p>
            <a:r>
              <a:rPr lang="ru-RU" i="1">
                <a:latin typeface="Times New Roman" pitchFamily="18" charset="0"/>
                <a:cs typeface="Times New Roman" pitchFamily="18" charset="0"/>
              </a:rPr>
              <a:t>«Весёлый фермер»</a:t>
            </a:r>
          </a:p>
          <a:p>
            <a:r>
              <a:rPr lang="ru-RU" i="1">
                <a:latin typeface="Times New Roman" pitchFamily="18" charset="0"/>
                <a:cs typeface="Times New Roman" pitchFamily="18" charset="0"/>
              </a:rPr>
              <a:t>«Умные мышки»</a:t>
            </a:r>
            <a:endParaRPr lang="en-US" i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i="1">
                <a:latin typeface="Times New Roman" pitchFamily="18" charset="0"/>
                <a:cs typeface="Times New Roman" pitchFamily="18" charset="0"/>
              </a:rPr>
              <a:t>«Сколько?»</a:t>
            </a:r>
          </a:p>
          <a:p>
            <a:r>
              <a:rPr lang="ru-RU" i="1">
                <a:latin typeface="Times New Roman" pitchFamily="18" charset="0"/>
                <a:cs typeface="Times New Roman" pitchFamily="18" charset="0"/>
              </a:rPr>
              <a:t>«Сосчитай и покажи</a:t>
            </a:r>
            <a:r>
              <a:rPr lang="ru-RU" i="1" smtClean="0"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i="1">
                <a:latin typeface="Times New Roman" pitchFamily="18" charset="0"/>
                <a:cs typeface="Times New Roman" pitchFamily="18" charset="0"/>
              </a:rPr>
              <a:t> </a:t>
            </a:r>
            <a:endParaRPr lang="ru-RU" i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i="1">
                <a:latin typeface="Times New Roman" pitchFamily="18" charset="0"/>
                <a:cs typeface="Times New Roman" pitchFamily="18" charset="0"/>
              </a:rPr>
              <a:t>Математическая мозаика»</a:t>
            </a:r>
            <a:r>
              <a:rPr lang="en-US" i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smtClean="0">
                <a:latin typeface="Times New Roman" pitchFamily="18" charset="0"/>
                <a:cs typeface="Times New Roman" pitchFamily="18" charset="0"/>
              </a:rPr>
              <a:t>и т.д. </a:t>
            </a:r>
            <a:endParaRPr lang="ru-RU" i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D:\Пользователь\Desktop\конференция\IMG_20200619_100248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35" t="11440" r="24418" b="10803"/>
          <a:stretch>
            <a:fillRect/>
          </a:stretch>
        </p:blipFill>
        <p:spPr bwMode="auto">
          <a:xfrm rot="5400000">
            <a:off x="6873146" y="889184"/>
            <a:ext cx="2013585" cy="21513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 descr="D:\Пользователь\Desktop\конференция\IMG_20200619_110807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86" r="10320" b="1884"/>
          <a:stretch>
            <a:fillRect/>
          </a:stretch>
        </p:blipFill>
        <p:spPr bwMode="auto">
          <a:xfrm rot="5400000">
            <a:off x="1337288" y="4063931"/>
            <a:ext cx="2729230" cy="23234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 descr="D:\Пользователь\Desktop\конференция\IMG_20200619_101226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6" r="13174"/>
          <a:stretch>
            <a:fillRect/>
          </a:stretch>
        </p:blipFill>
        <p:spPr bwMode="auto">
          <a:xfrm rot="5924424">
            <a:off x="6579272" y="4163354"/>
            <a:ext cx="2601332" cy="19816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 descr="D:\Пользователь\Desktop\конференция\IMG_20200619_101252.jp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20" r="14970" b="9447"/>
          <a:stretch>
            <a:fillRect/>
          </a:stretch>
        </p:blipFill>
        <p:spPr bwMode="auto">
          <a:xfrm rot="5400000">
            <a:off x="3989633" y="4262135"/>
            <a:ext cx="2388870" cy="21704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Рисунок 8" descr="D:\Пользователь\Desktop\конференция\IMG_20200619_100223.jpg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5400000">
            <a:off x="6315311" y="3045933"/>
            <a:ext cx="2416247" cy="1800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 descr="D:\Пользователь\Desktop\конференция\IMG_20200619_110241.jpg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67" t="19972" r="8271"/>
          <a:stretch>
            <a:fillRect/>
          </a:stretch>
        </p:blipFill>
        <p:spPr bwMode="auto">
          <a:xfrm rot="5400000">
            <a:off x="4088731" y="3742141"/>
            <a:ext cx="2507578" cy="1853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Рисунок 10" descr="D:\Пользователь\Desktop\конференция\IMG_20200619_105715.jpg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45" t="61695" r="42216"/>
          <a:stretch>
            <a:fillRect/>
          </a:stretch>
        </p:blipFill>
        <p:spPr bwMode="auto">
          <a:xfrm>
            <a:off x="1813790" y="3722017"/>
            <a:ext cx="2285063" cy="21062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Рисунок 11" descr="D:\Пользователь\Desktop\конференция\IMG_20200619_105715.jpg"/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26"/>
          <a:stretch>
            <a:fillRect/>
          </a:stretch>
        </p:blipFill>
        <p:spPr bwMode="auto">
          <a:xfrm>
            <a:off x="1976502" y="1384701"/>
            <a:ext cx="6152515" cy="40608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7627636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myslide.ru/documents_4/72395d34a7e7622093afca65bd1973c4/img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43732" y="0"/>
            <a:ext cx="929625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D:\Пользователь\Desktop\Новая папка (2)\IMG_20191210_13000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66" t="12223" r="5833" b="11111"/>
          <a:stretch>
            <a:fillRect/>
          </a:stretch>
        </p:blipFill>
        <p:spPr bwMode="auto">
          <a:xfrm>
            <a:off x="1688232" y="826379"/>
            <a:ext cx="1807093" cy="12988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47664" y="229908"/>
            <a:ext cx="18503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Д/игра: </a:t>
            </a:r>
          </a:p>
          <a:p>
            <a:pPr algn="ctr"/>
            <a:r>
              <a:rPr lang="ru-RU" sz="1600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«Овощной мешок»</a:t>
            </a:r>
            <a:endParaRPr lang="ru-RU" sz="1600" i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D:\Пользователь\Desktop\Новая папка (2)\IMG_20191210_130340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47664" y="1424553"/>
            <a:ext cx="2088231" cy="15723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D:\Пользователь\Desktop\Мои дети\20190402_092441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77" r="2369"/>
          <a:stretch>
            <a:fillRect/>
          </a:stretch>
        </p:blipFill>
        <p:spPr bwMode="auto">
          <a:xfrm>
            <a:off x="4139952" y="254024"/>
            <a:ext cx="4320479" cy="27670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 descr="D:\Пользователь\Desktop\конференция\IMG_20200619_101224.jp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67" t="9307" r="13808"/>
          <a:stretch>
            <a:fillRect/>
          </a:stretch>
        </p:blipFill>
        <p:spPr bwMode="auto">
          <a:xfrm rot="5400000">
            <a:off x="1452335" y="4272785"/>
            <a:ext cx="2398901" cy="21141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58850" y="3336991"/>
            <a:ext cx="10664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Д/игра:</a:t>
            </a:r>
          </a:p>
          <a:p>
            <a:pPr algn="ctr"/>
            <a:r>
              <a:rPr lang="ru-RU" sz="1600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«Фермер»</a:t>
            </a:r>
            <a:endParaRPr lang="ru-RU" sz="1600" i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D:\Пользователь\Desktop\конференция\IMG_20200619_102519.jpg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5400000">
            <a:off x="6134070" y="3827865"/>
            <a:ext cx="3104043" cy="24837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 descr="D:\Пользователь\Desktop\конференция\IMG_20200619_102333.jpg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5400000">
            <a:off x="3542351" y="3611138"/>
            <a:ext cx="3150175" cy="23538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74343770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myslide.ru/documents_4/72395d34a7e7622093afca65bd1973c4/img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43732" y="0"/>
            <a:ext cx="929625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 descr="D:\Пользователь\Desktop\конференция\IMG_20200619_102353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5400000">
            <a:off x="1319698" y="3792084"/>
            <a:ext cx="2858135" cy="214249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D:\Пользователь\Desktop\конференция\IMG_20200619_101231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82" r="28052" b="10235"/>
          <a:stretch>
            <a:fillRect/>
          </a:stretch>
        </p:blipFill>
        <p:spPr bwMode="auto">
          <a:xfrm rot="5400000">
            <a:off x="1529407" y="838632"/>
            <a:ext cx="2308860" cy="22723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85198" y="235600"/>
            <a:ext cx="16588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Д/игра:</a:t>
            </a:r>
          </a:p>
          <a:p>
            <a:pPr algn="ctr"/>
            <a:r>
              <a:rPr lang="ru-RU" sz="1600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«Умные мышки»</a:t>
            </a:r>
            <a:endParaRPr lang="ru-RU" sz="1600" i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D:\Пользователь\Desktop\конференция\IMG_20200619_102010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116"/>
          <a:stretch>
            <a:fillRect/>
          </a:stretch>
        </p:blipFill>
        <p:spPr bwMode="auto">
          <a:xfrm rot="5400000">
            <a:off x="3827008" y="3819216"/>
            <a:ext cx="2858135" cy="208823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 descr="D:\Пользователь\Desktop\конференция\IMG_20200619_110241.jp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17063" r="7994" b="4016"/>
          <a:stretch>
            <a:fillRect/>
          </a:stretch>
        </p:blipFill>
        <p:spPr bwMode="auto">
          <a:xfrm rot="5400000">
            <a:off x="6769381" y="999258"/>
            <a:ext cx="2308862" cy="195109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080055" y="250969"/>
            <a:ext cx="14999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Д/игра:</a:t>
            </a:r>
          </a:p>
          <a:p>
            <a:pPr algn="ctr"/>
            <a:r>
              <a:rPr lang="ru-RU" sz="1600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«Собери бусы»</a:t>
            </a:r>
            <a:endParaRPr lang="ru-RU" sz="1600" i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D:\Пользователь\Desktop\конференция\IMG_20200619_111348.jpg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5400000">
            <a:off x="6155844" y="3821748"/>
            <a:ext cx="3136265" cy="23507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 descr="D:\Пользователь\Desktop\конференция\IMG_20200619_105736.jpg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25" r="62064" b="17202"/>
          <a:stretch>
            <a:fillRect/>
          </a:stretch>
        </p:blipFill>
        <p:spPr bwMode="auto">
          <a:xfrm rot="5400000">
            <a:off x="3977961" y="1020093"/>
            <a:ext cx="2528570" cy="20605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528044" y="252337"/>
            <a:ext cx="14284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Д/игра </a:t>
            </a:r>
          </a:p>
          <a:p>
            <a:pPr algn="ctr"/>
            <a:r>
              <a:rPr lang="ru-RU" sz="1600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«Мои соседи»</a:t>
            </a:r>
            <a:endParaRPr lang="ru-RU" sz="1600" i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6195337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myslide.ru/documents_4/72395d34a7e7622093afca65bd1973c4/img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43732" y="0"/>
            <a:ext cx="929625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01"/>
          <a:stretch>
            <a:fillRect/>
          </a:stretch>
        </p:blipFill>
        <p:spPr bwMode="auto">
          <a:xfrm>
            <a:off x="1691680" y="332656"/>
            <a:ext cx="2651760" cy="29279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 descr="D:\Пользователь\Desktop\конференция\IMG_20200619_111358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5773486">
            <a:off x="5619618" y="3478081"/>
            <a:ext cx="3395980" cy="25457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D:\Пользователь\Desktop\конференция\IMG_20200619_111229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4720398">
            <a:off x="1662860" y="3202102"/>
            <a:ext cx="3369945" cy="25260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D:\Пользователь\Desktop\конференция\IMG_20200619_111342.jp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5400000">
            <a:off x="6045199" y="709777"/>
            <a:ext cx="2971760" cy="21737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D:\Пользователь\Desktop\конференция\IMG_20200619_111705.jpg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5400000">
            <a:off x="3127896" y="2348023"/>
            <a:ext cx="4057650" cy="30416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24634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:p159="http://schemas.microsoft.com/office/powerpoint/2015/09/main" xmlns:p15="http://schemas.microsoft.com/office/powerpoint/2012/main" xmlns:a14="http://schemas.microsoft.com/office/drawing/2010/main" xmlns="">
      <p:transition spd="slow">
        <p:checker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myslide.ru/documents_4/72395d34a7e7622093afca65bd1973c4/img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43732" y="0"/>
            <a:ext cx="929625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475656" y="244203"/>
            <a:ext cx="752481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i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Игры на логическое мышление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475656" y="826903"/>
            <a:ext cx="7344816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smtClean="0">
                <a:latin typeface="Times New Roman" pitchFamily="18" charset="0"/>
                <a:cs typeface="Times New Roman" pitchFamily="18" charset="0"/>
              </a:rPr>
              <a:t>«Игры </a:t>
            </a:r>
            <a:r>
              <a:rPr lang="ru-RU" sz="2000" i="1">
                <a:latin typeface="Times New Roman" pitchFamily="18" charset="0"/>
                <a:cs typeface="Times New Roman" pitchFamily="18" charset="0"/>
              </a:rPr>
              <a:t>со счётными палочками</a:t>
            </a:r>
            <a:r>
              <a:rPr lang="ru-RU" sz="2000" i="1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2000" i="1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i="1" smtClean="0">
                <a:latin typeface="Times New Roman" pitchFamily="18" charset="0"/>
                <a:cs typeface="Times New Roman" pitchFamily="18" charset="0"/>
              </a:rPr>
              <a:t>«Танграм»</a:t>
            </a:r>
          </a:p>
          <a:p>
            <a:r>
              <a:rPr lang="ru-RU" sz="2000" i="1" smtClean="0">
                <a:latin typeface="Times New Roman" pitchFamily="18" charset="0"/>
                <a:cs typeface="Times New Roman" pitchFamily="18" charset="0"/>
              </a:rPr>
              <a:t>«Предметы и контуры»</a:t>
            </a:r>
          </a:p>
          <a:p>
            <a:r>
              <a:rPr lang="ru-RU" sz="2000" i="1">
                <a:latin typeface="Times New Roman" pitchFamily="18" charset="0"/>
                <a:cs typeface="Times New Roman" pitchFamily="18" charset="0"/>
              </a:rPr>
              <a:t>«Коломбово яйцо</a:t>
            </a:r>
            <a:r>
              <a:rPr lang="ru-RU" sz="2000" i="1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r>
              <a:rPr lang="ru-RU" sz="2000" i="1">
                <a:latin typeface="Times New Roman" pitchFamily="18" charset="0"/>
                <a:cs typeface="Times New Roman" pitchFamily="18" charset="0"/>
              </a:rPr>
              <a:t>«Пентамино»</a:t>
            </a:r>
          </a:p>
          <a:p>
            <a:r>
              <a:rPr lang="ru-RU" sz="2000" i="1">
                <a:latin typeface="Times New Roman" pitchFamily="18" charset="0"/>
                <a:cs typeface="Times New Roman" pitchFamily="18" charset="0"/>
              </a:rPr>
              <a:t>«Судоку»</a:t>
            </a:r>
          </a:p>
          <a:p>
            <a:r>
              <a:rPr lang="ru-RU" sz="2000" i="1">
                <a:latin typeface="Times New Roman" pitchFamily="18" charset="0"/>
                <a:cs typeface="Times New Roman" pitchFamily="18" charset="0"/>
              </a:rPr>
              <a:t>«Математический планшет» и</a:t>
            </a:r>
            <a:endParaRPr lang="ru-RU" sz="2000" i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i="1">
                <a:latin typeface="Times New Roman" pitchFamily="18" charset="0"/>
                <a:cs typeface="Times New Roman" pitchFamily="18" charset="0"/>
              </a:rPr>
              <a:t>Разные </a:t>
            </a:r>
            <a:r>
              <a:rPr lang="ru-RU" sz="2000" i="1" smtClean="0">
                <a:latin typeface="Times New Roman" pitchFamily="18" charset="0"/>
                <a:cs typeface="Times New Roman" pitchFamily="18" charset="0"/>
              </a:rPr>
              <a:t>лабиринты» т.д</a:t>
            </a:r>
            <a:r>
              <a:rPr lang="ru-RU" sz="2000" i="1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endParaRPr lang="ru-RU" i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D:\Пользователь\Desktop\конференция\IMG_20200622_154838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84" t="2133" r="15552" b="11456"/>
          <a:stretch>
            <a:fillRect/>
          </a:stretch>
        </p:blipFill>
        <p:spPr bwMode="auto">
          <a:xfrm rot="5400000">
            <a:off x="6579762" y="1198559"/>
            <a:ext cx="2393187" cy="20882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 descr="D:\Пользователь\Desktop\конференция\IMG_20200619_123934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86" r="30378"/>
          <a:stretch>
            <a:fillRect/>
          </a:stretch>
        </p:blipFill>
        <p:spPr bwMode="auto">
          <a:xfrm rot="5400000">
            <a:off x="1862884" y="3044855"/>
            <a:ext cx="2390826" cy="29668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Рисунок 8" descr="E:\фото конференция\IMG_20200625_122827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11" t="13961" r="18750" b="14488"/>
          <a:stretch>
            <a:fillRect/>
          </a:stretch>
        </p:blipFill>
        <p:spPr bwMode="auto">
          <a:xfrm>
            <a:off x="4716016" y="1484784"/>
            <a:ext cx="1819776" cy="249306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Рисунок 9" descr="D:\Пользователь\Desktop\конференция\IMG_20200617_073109.jp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10" r="15063"/>
          <a:stretch>
            <a:fillRect/>
          </a:stretch>
        </p:blipFill>
        <p:spPr bwMode="auto">
          <a:xfrm rot="5400000">
            <a:off x="6342358" y="4066488"/>
            <a:ext cx="2409190" cy="25609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Рисунок 10" descr="D:\Пользователь\Desktop\конференция\IMG_20200619_123600.jpg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40152" y="2708285"/>
            <a:ext cx="2767965" cy="23119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2" descr="D:\Пользователь\Desktop\Новая папка (2)\IMG_20200306_144207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43" t="14717"/>
          <a:stretch>
            <a:fillRect/>
          </a:stretch>
        </p:blipFill>
        <p:spPr bwMode="auto">
          <a:xfrm rot="5400000">
            <a:off x="1595078" y="4605721"/>
            <a:ext cx="2358007" cy="18767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 descr="D:\Пользователь\Desktop\конференция\IMG_20200619_124914.jpg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69" t="12992" r="20930" b="7507"/>
          <a:stretch>
            <a:fillRect/>
          </a:stretch>
        </p:blipFill>
        <p:spPr bwMode="auto">
          <a:xfrm rot="5400000">
            <a:off x="2850071" y="3631191"/>
            <a:ext cx="2439564" cy="20231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Рисунок 13" descr="D:\Пользователь\Desktop\конференция\IMG_20200622_155136.jpg"/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48" r="19477" b="5762"/>
          <a:stretch>
            <a:fillRect/>
          </a:stretch>
        </p:blipFill>
        <p:spPr bwMode="auto">
          <a:xfrm rot="5400000">
            <a:off x="3905685" y="4101328"/>
            <a:ext cx="2392575" cy="24415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Рисунок 15" descr="D:\Пользователь\Desktop\конференция\IMG_20200619_124857.jpg"/>
          <p:cNvPicPr/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1" t="8532" r="2035"/>
          <a:stretch>
            <a:fillRect/>
          </a:stretch>
        </p:blipFill>
        <p:spPr bwMode="auto">
          <a:xfrm>
            <a:off x="2161806" y="1214014"/>
            <a:ext cx="6152515" cy="48888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798678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myslide.ru/documents_4/72395d34a7e7622093afca65bd1973c4/img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43732" y="0"/>
            <a:ext cx="929625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:\Пользователь\Desktop\Новая папка (2)\IMG_20200306_14420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43" t="14717"/>
          <a:stretch>
            <a:fillRect/>
          </a:stretch>
        </p:blipFill>
        <p:spPr bwMode="auto">
          <a:xfrm rot="5400000">
            <a:off x="1369924" y="1165553"/>
            <a:ext cx="2358007" cy="18767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19672" y="332656"/>
            <a:ext cx="14230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Д/игра: </a:t>
            </a:r>
          </a:p>
          <a:p>
            <a:pPr algn="ctr"/>
            <a:r>
              <a:rPr lang="ru-RU" sz="1600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«Пентамино»</a:t>
            </a:r>
            <a:endParaRPr lang="ru-RU" sz="1600" i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D:\Пользователь\Desktop\Новая папка (2)\IMG_20200306_144137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76"/>
          <a:stretch>
            <a:fillRect/>
          </a:stretch>
        </p:blipFill>
        <p:spPr bwMode="auto">
          <a:xfrm rot="5400000">
            <a:off x="3925704" y="1124451"/>
            <a:ext cx="2243455" cy="1958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136444" y="325729"/>
            <a:ext cx="18219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Д/игра: </a:t>
            </a:r>
          </a:p>
          <a:p>
            <a:pPr algn="ctr"/>
            <a:r>
              <a:rPr lang="ru-RU" sz="1600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«Колумбово яйцо»</a:t>
            </a:r>
            <a:endParaRPr lang="ru-RU" sz="1600" i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20272" y="294950"/>
            <a:ext cx="11205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Д/игра:</a:t>
            </a:r>
          </a:p>
          <a:p>
            <a:pPr algn="ctr"/>
            <a:r>
              <a:rPr lang="ru-RU" sz="1600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«Танграм»</a:t>
            </a:r>
            <a:endParaRPr lang="ru-RU" sz="1600" i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D:\Пользователь\Desktop\конференция\IMG_20200619_123945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92" t="26372" r="32268" b="13517"/>
          <a:stretch>
            <a:fillRect/>
          </a:stretch>
        </p:blipFill>
        <p:spPr bwMode="auto">
          <a:xfrm>
            <a:off x="6354019" y="1126356"/>
            <a:ext cx="2453005" cy="195516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Рисунок 8" descr="F:\фото конференция\IMG_20200623_093024.jp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1" r="14004"/>
          <a:stretch>
            <a:fillRect/>
          </a:stretch>
        </p:blipFill>
        <p:spPr bwMode="auto">
          <a:xfrm rot="5400000">
            <a:off x="3361258" y="3575271"/>
            <a:ext cx="2183765" cy="16344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Рисунок 10" descr="E:\фото конференция\IMG_20200623_093054.jpg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5400000">
            <a:off x="4598914" y="4842247"/>
            <a:ext cx="1944214" cy="15659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 descr="E:\фото конференция\IMG_20200623_093128.jpg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61" r="12340" b="13549"/>
          <a:stretch>
            <a:fillRect/>
          </a:stretch>
        </p:blipFill>
        <p:spPr bwMode="auto">
          <a:xfrm rot="5400000">
            <a:off x="6216953" y="3524929"/>
            <a:ext cx="2723614" cy="21250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Рисунок 12" descr="F:\фото конференция\IMG_20200626_171314.jpg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09" r="15402"/>
          <a:stretch>
            <a:fillRect/>
          </a:stretch>
        </p:blipFill>
        <p:spPr bwMode="auto">
          <a:xfrm>
            <a:off x="1610541" y="3429000"/>
            <a:ext cx="1728192" cy="17411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Рисунок 13" descr="F:\фото конференция\IMG_20200626_171321.jpg"/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45114" y="4865067"/>
            <a:ext cx="2322830" cy="17411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67597725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myslide.ru/documents_4/72395d34a7e7622093afca65bd1973c4/img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43732" y="0"/>
            <a:ext cx="929625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051720" y="188640"/>
            <a:ext cx="10216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Д/игра:</a:t>
            </a:r>
          </a:p>
          <a:p>
            <a:pPr algn="ctr"/>
            <a:r>
              <a:rPr lang="ru-RU" sz="1600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«Судоку»</a:t>
            </a:r>
            <a:endParaRPr lang="ru-RU" sz="1600" i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D:\Пользователь\Desktop\конференция\IMG_20200619_124914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69" t="12992" r="20930" b="7507"/>
          <a:stretch>
            <a:fillRect/>
          </a:stretch>
        </p:blipFill>
        <p:spPr bwMode="auto">
          <a:xfrm rot="5400000">
            <a:off x="1411445" y="981642"/>
            <a:ext cx="2439564" cy="20231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162056" y="198612"/>
            <a:ext cx="18555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«Математический</a:t>
            </a:r>
          </a:p>
          <a:p>
            <a:pPr algn="ctr"/>
            <a:r>
              <a:rPr lang="ru-RU" sz="1600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1600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ланшет»</a:t>
            </a:r>
            <a:endParaRPr lang="ru-RU" sz="1600" i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D:\Пользователь\Desktop\Мои дети\20190321_100129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45913" y="3400100"/>
            <a:ext cx="2160241" cy="19275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6732240" y="208584"/>
            <a:ext cx="18471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Игры со счётными</a:t>
            </a:r>
          </a:p>
          <a:p>
            <a:pPr algn="ctr"/>
            <a:r>
              <a:rPr lang="ru-RU" sz="1600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1600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алочками </a:t>
            </a:r>
            <a:endParaRPr lang="ru-RU" sz="1600" i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D:\Пользователь\Desktop\конференция\IMG_20200622_154838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84" t="2133" r="15552" b="11456"/>
          <a:stretch>
            <a:fillRect/>
          </a:stretch>
        </p:blipFill>
        <p:spPr bwMode="auto">
          <a:xfrm rot="5400000">
            <a:off x="6629441" y="972269"/>
            <a:ext cx="2393187" cy="20882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Рисунок 10" descr="D:\Пользователь\Desktop\конференция\IMG_20200622_155136.jp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48" r="19477" b="5762"/>
          <a:stretch>
            <a:fillRect/>
          </a:stretch>
        </p:blipFill>
        <p:spPr bwMode="auto">
          <a:xfrm rot="5400000">
            <a:off x="4099140" y="795905"/>
            <a:ext cx="2392575" cy="24415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Рисунок 11" descr="E:\фото конференция\IMG_20200623_093228.jpg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11" r="26563"/>
          <a:stretch>
            <a:fillRect/>
          </a:stretch>
        </p:blipFill>
        <p:spPr bwMode="auto">
          <a:xfrm rot="5400000">
            <a:off x="4378487" y="2981137"/>
            <a:ext cx="1710690" cy="23183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Рисунок 12" descr="E:\фото конференция\IMG_20200623_092855.jpg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5400000">
            <a:off x="3572447" y="4693755"/>
            <a:ext cx="2063893" cy="18386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Рисунок 13" descr="E:\фото конференция\IMG_20200623_095052.jpg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22" r="14244" b="10610"/>
          <a:stretch>
            <a:fillRect/>
          </a:stretch>
        </p:blipFill>
        <p:spPr bwMode="auto">
          <a:xfrm rot="5400000">
            <a:off x="1103825" y="3893297"/>
            <a:ext cx="3003254" cy="20746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Рисунок 14" descr="F:\фото конференция\IMG_20200626_170019.jpg"/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05" r="17558" b="16151"/>
          <a:stretch>
            <a:fillRect/>
          </a:stretch>
        </p:blipFill>
        <p:spPr bwMode="auto">
          <a:xfrm>
            <a:off x="6169850" y="4872245"/>
            <a:ext cx="1656184" cy="17487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Рисунок 15" descr="D:\Пользователь\Desktop\конференция\IMG_20200622_154838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84" t="2133" r="15552" b="11456"/>
          <a:stretch>
            <a:fillRect/>
          </a:stretch>
        </p:blipFill>
        <p:spPr bwMode="auto">
          <a:xfrm rot="5400000">
            <a:off x="6629441" y="972270"/>
            <a:ext cx="2393187" cy="20882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24245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:p159="http://schemas.microsoft.com/office/powerpoint/2015/09/main" xmlns:p15="http://schemas.microsoft.com/office/powerpoint/2012/main" xmlns:a14="http://schemas.microsoft.com/office/drawing/2010/main" xmlns="">
      <p:transition spd="slow">
        <p:checker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myslide.ru/documents_4/72395d34a7e7622093afca65bd1973c4/img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52252" y="0"/>
            <a:ext cx="929625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403648" y="116632"/>
            <a:ext cx="763284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i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Игры с геометрическими </a:t>
            </a:r>
          </a:p>
          <a:p>
            <a:pPr algn="ctr"/>
            <a:r>
              <a:rPr lang="ru-RU" sz="4400" i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фигурами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403648" y="1340768"/>
            <a:ext cx="756084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i="1">
                <a:latin typeface="Times New Roman" pitchFamily="18" charset="0"/>
                <a:cs typeface="Times New Roman" pitchFamily="18" charset="0"/>
              </a:rPr>
              <a:t>Выложи по образцу и расскажи как расположены»</a:t>
            </a:r>
          </a:p>
          <a:p>
            <a:r>
              <a:rPr lang="ru-RU" sz="2000" i="1">
                <a:latin typeface="Times New Roman" pitchFamily="18" charset="0"/>
                <a:cs typeface="Times New Roman" pitchFamily="18" charset="0"/>
              </a:rPr>
              <a:t>«Разноцветные матрёшки</a:t>
            </a:r>
            <a:r>
              <a:rPr lang="ru-RU" sz="2000" i="1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r>
              <a:rPr lang="ru-RU" sz="2000" i="1">
                <a:latin typeface="Times New Roman" pitchFamily="18" charset="0"/>
                <a:cs typeface="Times New Roman" pitchFamily="18" charset="0"/>
              </a:rPr>
              <a:t>«Цветные коврики</a:t>
            </a:r>
            <a:r>
              <a:rPr lang="ru-RU" sz="2000" i="1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r>
              <a:rPr lang="ru-RU" sz="2000" i="1">
                <a:latin typeface="Times New Roman" pitchFamily="18" charset="0"/>
                <a:cs typeface="Times New Roman" pitchFamily="18" charset="0"/>
              </a:rPr>
              <a:t>«Геометрическое лото</a:t>
            </a:r>
            <a:r>
              <a:rPr lang="ru-RU" sz="2000" i="1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2000" i="1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i="1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i="1">
                <a:latin typeface="Times New Roman" pitchFamily="18" charset="0"/>
                <a:cs typeface="Times New Roman" pitchFamily="18" charset="0"/>
              </a:rPr>
              <a:t>Найди свой цветочек»</a:t>
            </a:r>
          </a:p>
          <a:p>
            <a:r>
              <a:rPr lang="ru-RU" sz="2000" i="1" smtClean="0">
                <a:latin typeface="Times New Roman" pitchFamily="18" charset="0"/>
                <a:cs typeface="Times New Roman" pitchFamily="18" charset="0"/>
              </a:rPr>
              <a:t>«Найди геометрическую фигуру» и т.д.</a:t>
            </a:r>
            <a:endParaRPr lang="ru-RU" sz="2000" i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E:\фото конференция\IMG_20200625_082610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85" b="14390"/>
          <a:stretch>
            <a:fillRect/>
          </a:stretch>
        </p:blipFill>
        <p:spPr bwMode="auto">
          <a:xfrm>
            <a:off x="6033276" y="1700808"/>
            <a:ext cx="2931212" cy="20390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 descr="E:\фото конференция\IMG_20200625_082149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30" t="14348" r="14971" b="10998"/>
          <a:stretch>
            <a:fillRect/>
          </a:stretch>
        </p:blipFill>
        <p:spPr bwMode="auto">
          <a:xfrm>
            <a:off x="5939261" y="4221088"/>
            <a:ext cx="2880320" cy="2160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 descr="E:\фото конференция\IMG_20200625_090333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09" t="20554" r="21221" b="34960"/>
          <a:stretch>
            <a:fillRect/>
          </a:stretch>
        </p:blipFill>
        <p:spPr bwMode="auto">
          <a:xfrm>
            <a:off x="1472341" y="4510867"/>
            <a:ext cx="2952328" cy="20827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 descr="E:\фото конференция\IMG_20200625_082447.jp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28" t="14099" r="7849" b="12355"/>
          <a:stretch>
            <a:fillRect/>
          </a:stretch>
        </p:blipFill>
        <p:spPr bwMode="auto">
          <a:xfrm>
            <a:off x="1598756" y="3323246"/>
            <a:ext cx="2699497" cy="20390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Рисунок 8" descr="E:\фото конференция\IMG_20200625_082518.jpg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63" b="8054"/>
          <a:stretch>
            <a:fillRect/>
          </a:stretch>
        </p:blipFill>
        <p:spPr bwMode="auto">
          <a:xfrm rot="5400000">
            <a:off x="4213673" y="3678858"/>
            <a:ext cx="2898775" cy="21005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Рисунок 9" descr="E:\фото конференция\IMG_20200625_090055.jpg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69" t="9695" r="16570"/>
          <a:stretch>
            <a:fillRect/>
          </a:stretch>
        </p:blipFill>
        <p:spPr bwMode="auto">
          <a:xfrm>
            <a:off x="6220994" y="2513326"/>
            <a:ext cx="2555776" cy="19975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Рисунок 10" descr="E:\фото конференция\IMG_20200625_082201.jpg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43814" y="1036941"/>
            <a:ext cx="6152515" cy="51415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11665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myslide.ru/documents_4/72395d34a7e7622093afca65bd1973c4/img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43732" y="0"/>
            <a:ext cx="929625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 descr="D:\Пользователь\Desktop\Новая папка (2)\IMG_20200306_144301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91" r="13344"/>
          <a:stretch>
            <a:fillRect/>
          </a:stretch>
        </p:blipFill>
        <p:spPr bwMode="auto">
          <a:xfrm rot="5400000">
            <a:off x="2155336" y="834181"/>
            <a:ext cx="2025015" cy="2520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83760" y="251558"/>
            <a:ext cx="296760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Д/игра: </a:t>
            </a:r>
          </a:p>
          <a:p>
            <a:r>
              <a:rPr lang="ru-RU" sz="1600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«Выложи предмет по образцу</a:t>
            </a:r>
          </a:p>
          <a:p>
            <a:r>
              <a:rPr lang="ru-RU" sz="1600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и расскажи как расположены»</a:t>
            </a:r>
            <a:endParaRPr lang="ru-RU" sz="1600" i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D:\Пользователь\Desktop\Новая папка (2)\IMG_20200306_144022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31" t="15883" r="8665"/>
          <a:stretch>
            <a:fillRect/>
          </a:stretch>
        </p:blipFill>
        <p:spPr bwMode="auto">
          <a:xfrm rot="5400000">
            <a:off x="6425605" y="766156"/>
            <a:ext cx="2411220" cy="24309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273173" y="191243"/>
            <a:ext cx="27160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Д/игра: </a:t>
            </a:r>
          </a:p>
          <a:p>
            <a:r>
              <a:rPr lang="ru-RU" sz="1600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«Разноцветные матрёшки»</a:t>
            </a:r>
            <a:endParaRPr lang="ru-RU" sz="1600" i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E:\фото конференция\IMG_20200623_095452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5400000">
            <a:off x="6225639" y="3948572"/>
            <a:ext cx="2896870" cy="24597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 descr="F:\фото конференция\IMG_20200626_164129.jp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69" t="17920" r="27677" b="7301"/>
          <a:stretch>
            <a:fillRect/>
          </a:stretch>
        </p:blipFill>
        <p:spPr bwMode="auto">
          <a:xfrm>
            <a:off x="4604394" y="2062543"/>
            <a:ext cx="1668779" cy="22174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Рисунок 10" descr="E:\фото конференция\IMG_20200629_094319.jpg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84" r="6105" b="10028"/>
          <a:stretch>
            <a:fillRect/>
          </a:stretch>
        </p:blipFill>
        <p:spPr bwMode="auto">
          <a:xfrm>
            <a:off x="1709090" y="3880896"/>
            <a:ext cx="3652520" cy="25950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74343770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s://myslide.ru/documents_4/72395d34a7e7622093afca65bd1973c4/img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49693" y="188640"/>
            <a:ext cx="7488832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i="1" smtClean="0">
                <a:latin typeface="Times New Roman" pitchFamily="18" charset="0"/>
                <a:cs typeface="Times New Roman" pitchFamily="18" charset="0"/>
              </a:rPr>
              <a:t>Без игры нет и не может быть полноценного и умственного развития. </a:t>
            </a:r>
            <a:r>
              <a:rPr lang="ru-RU" sz="3600" i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Игра </a:t>
            </a:r>
            <a:r>
              <a:rPr lang="ru-RU" sz="3200" i="1" smtClean="0">
                <a:latin typeface="Times New Roman" pitchFamily="18" charset="0"/>
                <a:cs typeface="Times New Roman" pitchFamily="18" charset="0"/>
              </a:rPr>
              <a:t>это огромное светлое окно, через которое в духовный мир ребёнка вливается живительный поток  представлений, понятий. </a:t>
            </a:r>
          </a:p>
          <a:p>
            <a:r>
              <a:rPr lang="ru-RU" sz="3600" i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i="1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600" i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Игра </a:t>
            </a:r>
            <a:r>
              <a:rPr lang="ru-RU" sz="3200" i="1" smtClean="0">
                <a:latin typeface="Times New Roman" pitchFamily="18" charset="0"/>
                <a:cs typeface="Times New Roman" pitchFamily="18" charset="0"/>
              </a:rPr>
              <a:t>это искра, зажигающая огонёк пытливости и  любознательности.</a:t>
            </a:r>
          </a:p>
          <a:p>
            <a:pPr algn="r"/>
            <a:r>
              <a:rPr lang="ru-RU" sz="3200" i="1" smtClean="0">
                <a:latin typeface="Times New Roman" pitchFamily="18" charset="0"/>
                <a:cs typeface="Times New Roman" pitchFamily="18" charset="0"/>
              </a:rPr>
              <a:t>В. А. Сухомлинский</a:t>
            </a:r>
            <a:endParaRPr lang="ru-RU" sz="320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8165549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myslide.ru/documents_4/72395d34a7e7622093afca65bd1973c4/img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43732" y="0"/>
            <a:ext cx="929625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E:\фото конференция\IMG_20200625_082447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81" t="14680" r="11919" b="12500"/>
          <a:stretch>
            <a:fillRect/>
          </a:stretch>
        </p:blipFill>
        <p:spPr bwMode="auto">
          <a:xfrm>
            <a:off x="1626212" y="4757452"/>
            <a:ext cx="2009684" cy="186349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547664" y="188640"/>
            <a:ext cx="23133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Д/игра:</a:t>
            </a:r>
          </a:p>
          <a:p>
            <a:pPr algn="ctr"/>
            <a:r>
              <a:rPr lang="ru-RU" sz="1600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«Геометрическое лото»</a:t>
            </a:r>
            <a:endParaRPr lang="ru-RU" sz="1600" i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E:\фото конференция\IMG_20200625_082518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63" b="8054"/>
          <a:stretch>
            <a:fillRect/>
          </a:stretch>
        </p:blipFill>
        <p:spPr bwMode="auto">
          <a:xfrm rot="5400000">
            <a:off x="3668846" y="1172513"/>
            <a:ext cx="2898775" cy="21005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067943" y="198612"/>
            <a:ext cx="20628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Д/игра:</a:t>
            </a:r>
          </a:p>
          <a:p>
            <a:pPr algn="ctr"/>
            <a:r>
              <a:rPr lang="ru-RU" sz="1600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«Найди свой цветок»</a:t>
            </a:r>
            <a:endParaRPr lang="ru-RU" sz="1600" i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E:\фото конференция\IMG_20200625_090055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69" t="9695" r="16570"/>
          <a:stretch>
            <a:fillRect/>
          </a:stretch>
        </p:blipFill>
        <p:spPr bwMode="auto">
          <a:xfrm>
            <a:off x="6372200" y="783387"/>
            <a:ext cx="2555776" cy="19975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168524" y="203260"/>
            <a:ext cx="30397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Д/игра: «Найди геометрическую</a:t>
            </a:r>
          </a:p>
          <a:p>
            <a:pPr algn="ctr"/>
            <a:r>
              <a:rPr lang="ru-RU" sz="1600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ru-RU" sz="1600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игуру»</a:t>
            </a:r>
            <a:endParaRPr lang="ru-RU" sz="1600" i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 descr="F:\фото конференция\IMG_20200626_170419.jp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65"/>
          <a:stretch>
            <a:fillRect/>
          </a:stretch>
        </p:blipFill>
        <p:spPr bwMode="auto">
          <a:xfrm>
            <a:off x="6671493" y="2924944"/>
            <a:ext cx="2033804" cy="16561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Рисунок 11" descr="F:\фото конференция\IMG_20200626_170405.jpg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38" b="13274"/>
          <a:stretch>
            <a:fillRect/>
          </a:stretch>
        </p:blipFill>
        <p:spPr bwMode="auto">
          <a:xfrm>
            <a:off x="6333733" y="4797152"/>
            <a:ext cx="2632710" cy="14363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Рисунок 12" descr="F:\фото конференция\IMG_20200626_164416.jpg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80" r="-25" b="8407"/>
          <a:stretch>
            <a:fillRect/>
          </a:stretch>
        </p:blipFill>
        <p:spPr bwMode="auto">
          <a:xfrm>
            <a:off x="3861054" y="3861047"/>
            <a:ext cx="2236778" cy="17376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Рисунок 13" descr="F:\фото конференция\IMG_20200626_164412.jpg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39" r="18553" b="19027"/>
          <a:stretch>
            <a:fillRect/>
          </a:stretch>
        </p:blipFill>
        <p:spPr bwMode="auto">
          <a:xfrm>
            <a:off x="4283968" y="5188947"/>
            <a:ext cx="1884556" cy="14084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Рисунок 14" descr="F:\фото конференция\IMG_20200626_164304.jpg"/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17151" y="773415"/>
            <a:ext cx="2318092" cy="16561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Рисунок 15" descr="F:\фото конференция\IMG_20200626_164136.jpg"/>
          <p:cNvPicPr/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60" t="20575" r="15069" b="9514"/>
          <a:stretch>
            <a:fillRect/>
          </a:stretch>
        </p:blipFill>
        <p:spPr bwMode="auto">
          <a:xfrm>
            <a:off x="1632904" y="2715212"/>
            <a:ext cx="2198370" cy="1847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50728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:p159="http://schemas.microsoft.com/office/powerpoint/2015/09/main" xmlns:p15="http://schemas.microsoft.com/office/powerpoint/2012/main" xmlns:a14="http://schemas.microsoft.com/office/drawing/2010/main" xmlns="">
      <p:transition spd="slow">
        <p:checker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myslide.ru/documents_4/72395d34a7e7622093afca65bd1973c4/img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43732" y="0"/>
            <a:ext cx="929625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40374" y="188640"/>
            <a:ext cx="780207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i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Игры путешествия во времени </a:t>
            </a:r>
            <a:endParaRPr lang="ru-RU" sz="4400" i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47664" y="836712"/>
            <a:ext cx="70567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smtClean="0">
                <a:latin typeface="Times New Roman" pitchFamily="18" charset="0"/>
                <a:cs typeface="Times New Roman" pitchFamily="18" charset="0"/>
              </a:rPr>
              <a:t>«Живая неделя»</a:t>
            </a:r>
          </a:p>
          <a:p>
            <a:r>
              <a:rPr lang="ru-RU" sz="2000" i="1" smtClean="0">
                <a:latin typeface="Times New Roman" pitchFamily="18" charset="0"/>
                <a:cs typeface="Times New Roman" pitchFamily="18" charset="0"/>
              </a:rPr>
              <a:t>«Времена года»</a:t>
            </a:r>
          </a:p>
          <a:p>
            <a:r>
              <a:rPr lang="ru-RU" sz="2000" i="1" smtClean="0">
                <a:latin typeface="Times New Roman" pitchFamily="18" charset="0"/>
                <a:cs typeface="Times New Roman" pitchFamily="18" charset="0"/>
              </a:rPr>
              <a:t>«Собери пейзаж» </a:t>
            </a:r>
            <a:endParaRPr lang="ru-RU" sz="2000" i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E:\фото конференция\IMG_20200625_122814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 t="20942" r="23110" b="30775"/>
          <a:stretch>
            <a:fillRect/>
          </a:stretch>
        </p:blipFill>
        <p:spPr bwMode="auto">
          <a:xfrm>
            <a:off x="3605320" y="951510"/>
            <a:ext cx="3472180" cy="24218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 descr="E:\фото конференция\IMG_20200623_094140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72" t="14737" r="32268" b="5763"/>
          <a:stretch>
            <a:fillRect/>
          </a:stretch>
        </p:blipFill>
        <p:spPr bwMode="auto">
          <a:xfrm rot="5400000">
            <a:off x="6280888" y="2584209"/>
            <a:ext cx="2279239" cy="29607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 descr="E:\фото конференция\IMG_20200625_122758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60" t="45568" r="6395" b="4793"/>
          <a:stretch>
            <a:fillRect/>
          </a:stretch>
        </p:blipFill>
        <p:spPr bwMode="auto">
          <a:xfrm>
            <a:off x="1788358" y="2492896"/>
            <a:ext cx="2351593" cy="29484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 descr="https://www.maam.ru/upload/blogs/d2d1ba7fe9450083f5c640fa0d3fdbcc.jpg.jp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23928" y="4313311"/>
            <a:ext cx="3014345" cy="22561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74343770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myslide.ru/documents_4/72395d34a7e7622093afca65bd1973c4/img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29625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 descr="E:\фото конференция\IMG_20200623_094521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26"/>
          <a:stretch>
            <a:fillRect/>
          </a:stretch>
        </p:blipFill>
        <p:spPr bwMode="auto">
          <a:xfrm rot="5400000">
            <a:off x="1319746" y="748694"/>
            <a:ext cx="3744417" cy="29123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Рисунок 3" descr="E:\фото конференция\IMG_20200623_094846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02" t="19390" r="9157"/>
          <a:stretch>
            <a:fillRect/>
          </a:stretch>
        </p:blipFill>
        <p:spPr bwMode="auto">
          <a:xfrm rot="5400000">
            <a:off x="4700626" y="2436278"/>
            <a:ext cx="4207242" cy="40324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6" name="Соединительная линия уступом 5"/>
          <p:cNvCxnSpPr/>
          <p:nvPr/>
        </p:nvCxnSpPr>
        <p:spPr>
          <a:xfrm rot="16200000" flipH="1">
            <a:off x="4728877" y="1208471"/>
            <a:ext cx="1055541" cy="937246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1725833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myslide.ru/documents_4/72395d34a7e7622093afca65bd1973c4/img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89397" y="19928"/>
            <a:ext cx="929625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47664" y="188640"/>
            <a:ext cx="741682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Игры на ориентировку в пространстве </a:t>
            </a:r>
            <a:endParaRPr lang="ru-RU" sz="4400" i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39144" y="1620000"/>
            <a:ext cx="770485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smtClean="0">
                <a:latin typeface="Times New Roman" pitchFamily="18" charset="0"/>
                <a:cs typeface="Times New Roman" pitchFamily="18" charset="0"/>
              </a:rPr>
              <a:t>«Рисуем по точкам»</a:t>
            </a:r>
          </a:p>
          <a:p>
            <a:r>
              <a:rPr lang="ru-RU" sz="2000" i="1" smtClean="0">
                <a:latin typeface="Times New Roman" pitchFamily="18" charset="0"/>
                <a:cs typeface="Times New Roman" pitchFamily="18" charset="0"/>
              </a:rPr>
              <a:t>«Левее, правее» </a:t>
            </a:r>
          </a:p>
          <a:p>
            <a:r>
              <a:rPr lang="ru-RU" sz="2000" i="1" smtClean="0">
                <a:latin typeface="Times New Roman" pitchFamily="18" charset="0"/>
                <a:cs typeface="Times New Roman" pitchFamily="18" charset="0"/>
              </a:rPr>
              <a:t>«Графические диктанты»</a:t>
            </a:r>
          </a:p>
          <a:p>
            <a:r>
              <a:rPr lang="ru-RU" sz="2000" i="1" smtClean="0">
                <a:latin typeface="Times New Roman" pitchFamily="18" charset="0"/>
                <a:cs typeface="Times New Roman" pitchFamily="18" charset="0"/>
              </a:rPr>
              <a:t>«Сказка по клеточкам»</a:t>
            </a:r>
          </a:p>
          <a:p>
            <a:r>
              <a:rPr lang="ru-RU" sz="2000" i="1" smtClean="0">
                <a:latin typeface="Times New Roman" pitchFamily="18" charset="0"/>
                <a:cs typeface="Times New Roman" pitchFamily="18" charset="0"/>
              </a:rPr>
              <a:t>«Рыбки в аквариуме»</a:t>
            </a:r>
            <a:endParaRPr lang="ru-RU" sz="2000" i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E:\фото конференция\IMG_20200625_122904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58729" y="1618696"/>
            <a:ext cx="3616062" cy="2592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E:\фото конференция\IMG_20200625_122758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03" t="55457" r="31977"/>
          <a:stretch>
            <a:fillRect/>
          </a:stretch>
        </p:blipFill>
        <p:spPr bwMode="auto">
          <a:xfrm>
            <a:off x="1763688" y="3878856"/>
            <a:ext cx="3096344" cy="27609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 descr="D:\Пользователь\Desktop\конференция\IMG_20200619_124917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20" t="23269" r="30378" b="18754"/>
          <a:stretch>
            <a:fillRect/>
          </a:stretch>
        </p:blipFill>
        <p:spPr bwMode="auto">
          <a:xfrm rot="5400000">
            <a:off x="5876319" y="3901606"/>
            <a:ext cx="2614332" cy="29187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74343770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myslide.ru/documents_4/72395d34a7e7622093afca65bd1973c4/img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89397" y="19928"/>
            <a:ext cx="929625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 descr="E:\фото конференция\IMG_20200629_095400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45"/>
          <a:stretch>
            <a:fillRect/>
          </a:stretch>
        </p:blipFill>
        <p:spPr bwMode="auto">
          <a:xfrm>
            <a:off x="1609614" y="657502"/>
            <a:ext cx="3446145" cy="2520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51720" y="163819"/>
            <a:ext cx="20989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Сказка по клеточкам </a:t>
            </a:r>
            <a:endParaRPr lang="ru-RU" sz="1600" i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E:\фото конференция\IMG_20200629_100749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30"/>
          <a:stretch>
            <a:fillRect/>
          </a:stretch>
        </p:blipFill>
        <p:spPr bwMode="auto">
          <a:xfrm>
            <a:off x="5364088" y="657502"/>
            <a:ext cx="3528392" cy="2520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extBox 5"/>
          <p:cNvSpPr txBox="1"/>
          <p:nvPr/>
        </p:nvSpPr>
        <p:spPr>
          <a:xfrm flipH="1">
            <a:off x="5782991" y="175238"/>
            <a:ext cx="26905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Графический диктант</a:t>
            </a:r>
            <a:endParaRPr lang="ru-RU" sz="1600" i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E:\фото конференция\IMG_20200629_114023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94" r="22944" b="14860"/>
          <a:stretch>
            <a:fillRect/>
          </a:stretch>
        </p:blipFill>
        <p:spPr bwMode="auto">
          <a:xfrm rot="5400000">
            <a:off x="1327537" y="3558239"/>
            <a:ext cx="3115330" cy="25308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 descr="E:\фото конференция\IMG_20200629_114032.jp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5400000">
            <a:off x="3880615" y="3658442"/>
            <a:ext cx="3220371" cy="2448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E:\фото конференция\IMG_20200629_114029.jpg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00" t="12410" b="21558"/>
          <a:stretch>
            <a:fillRect/>
          </a:stretch>
        </p:blipFill>
        <p:spPr bwMode="auto">
          <a:xfrm rot="5400000">
            <a:off x="6433483" y="4063380"/>
            <a:ext cx="2964920" cy="19442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333250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myslide.ru/documents_4/72395d34a7e7622093afca65bd1973c4/img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43732" y="0"/>
            <a:ext cx="929625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851919" y="0"/>
            <a:ext cx="189622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Вывод:</a:t>
            </a:r>
            <a:endParaRPr lang="ru-RU" sz="4400" i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34449" y="769441"/>
            <a:ext cx="7709552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smtClean="0">
                <a:latin typeface="Times New Roman" pitchFamily="18" charset="0"/>
                <a:cs typeface="Times New Roman" pitchFamily="18" charset="0"/>
              </a:rPr>
              <a:t>Таким образом дидактические игры, разнообразны не только по </a:t>
            </a:r>
          </a:p>
          <a:p>
            <a:r>
              <a:rPr lang="ru-RU" sz="2000" i="1" smtClean="0">
                <a:latin typeface="Times New Roman" pitchFamily="18" charset="0"/>
                <a:cs typeface="Times New Roman" pitchFamily="18" charset="0"/>
              </a:rPr>
              <a:t>своему содержанию, целевому назначению, но и возрастным </a:t>
            </a:r>
          </a:p>
          <a:p>
            <a:r>
              <a:rPr lang="ru-RU" sz="2000" i="1" smtClean="0">
                <a:latin typeface="Times New Roman" pitchFamily="18" charset="0"/>
                <a:cs typeface="Times New Roman" pitchFamily="18" charset="0"/>
              </a:rPr>
              <a:t>особенностям. </a:t>
            </a:r>
          </a:p>
          <a:p>
            <a:r>
              <a:rPr lang="ru-RU" sz="2000" i="1" smtClean="0">
                <a:latin typeface="Times New Roman" pitchFamily="18" charset="0"/>
                <a:cs typeface="Times New Roman" pitchFamily="18" charset="0"/>
              </a:rPr>
              <a:t>Использование таких игр, в НОД благотворно влияет на усвоение</a:t>
            </a:r>
          </a:p>
          <a:p>
            <a:r>
              <a:rPr lang="ru-RU" sz="2000" i="1" smtClean="0">
                <a:latin typeface="Times New Roman" pitchFamily="18" charset="0"/>
                <a:cs typeface="Times New Roman" pitchFamily="18" charset="0"/>
              </a:rPr>
              <a:t>ЭМП у детей и способствует повышению уровня математического </a:t>
            </a:r>
          </a:p>
          <a:p>
            <a:r>
              <a:rPr lang="ru-RU" sz="2000" i="1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000" i="1" smtClean="0">
                <a:latin typeface="Times New Roman" pitchFamily="18" charset="0"/>
                <a:cs typeface="Times New Roman" pitchFamily="18" charset="0"/>
              </a:rPr>
              <a:t>азвития. Обучая детей в процессе игры нужно стремиться к тому,</a:t>
            </a:r>
          </a:p>
          <a:p>
            <a:r>
              <a:rPr lang="ru-RU" sz="2000" i="1" smtClean="0">
                <a:latin typeface="Times New Roman" pitchFamily="18" charset="0"/>
                <a:cs typeface="Times New Roman" pitchFamily="18" charset="0"/>
              </a:rPr>
              <a:t> чтобы радость от игры перешла в радость учения!</a:t>
            </a:r>
          </a:p>
          <a:p>
            <a:r>
              <a:rPr lang="ru-RU" sz="2000" i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smtClean="0">
                <a:latin typeface="Times New Roman" pitchFamily="18" charset="0"/>
                <a:cs typeface="Times New Roman" pitchFamily="18" charset="0"/>
              </a:rPr>
              <a:t>      Дидактическая игра является важным средством развития</a:t>
            </a:r>
          </a:p>
          <a:p>
            <a:r>
              <a:rPr lang="ru-RU" sz="2000" i="1" smtClean="0">
                <a:latin typeface="Times New Roman" pitchFamily="18" charset="0"/>
                <a:cs typeface="Times New Roman" pitchFamily="18" charset="0"/>
              </a:rPr>
              <a:t> элементарных математических представлений у детей дошкольного возраста.</a:t>
            </a:r>
          </a:p>
          <a:p>
            <a:r>
              <a:rPr lang="ru-RU" sz="2000" i="1" smtClean="0">
                <a:latin typeface="Times New Roman" pitchFamily="18" charset="0"/>
                <a:cs typeface="Times New Roman" pitchFamily="18" charset="0"/>
              </a:rPr>
              <a:t>                   </a:t>
            </a:r>
            <a:r>
              <a:rPr lang="ru-RU" sz="2800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800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Учиться можно только весело… </a:t>
            </a:r>
            <a:endParaRPr lang="ru-RU" sz="2800" i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i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Чтобы </a:t>
            </a:r>
            <a:r>
              <a:rPr lang="ru-RU" sz="2800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переваривать </a:t>
            </a:r>
            <a:r>
              <a:rPr lang="ru-RU" sz="2800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знания, надо </a:t>
            </a:r>
            <a:r>
              <a:rPr lang="ru-RU" sz="2800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поглощать их </a:t>
            </a:r>
            <a:r>
              <a:rPr lang="ru-RU" sz="2800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с </a:t>
            </a:r>
            <a:r>
              <a:rPr lang="ru-RU" sz="2800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аппетитом</a:t>
            </a:r>
            <a:r>
              <a:rPr lang="ru-RU" sz="2800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  А. Франсу</a:t>
            </a:r>
          </a:p>
          <a:p>
            <a:endParaRPr lang="ru-RU" sz="2800" i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Учение должно быть радостным!!!</a:t>
            </a:r>
          </a:p>
          <a:p>
            <a:endParaRPr lang="ru-RU"/>
          </a:p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7419949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myslide.ru/documents_4/72395d34a7e7622093afca65bd1973c4/img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29625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47664" y="1268760"/>
            <a:ext cx="741682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«Расскажи –  и я забуду,</a:t>
            </a:r>
          </a:p>
          <a:p>
            <a:r>
              <a:rPr lang="ru-RU" sz="4000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Покажи – и я запомню,</a:t>
            </a:r>
          </a:p>
          <a:p>
            <a:r>
              <a:rPr lang="ru-RU" sz="4000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Дай попробовать – и я пойму»</a:t>
            </a:r>
          </a:p>
          <a:p>
            <a:pPr algn="r"/>
            <a:r>
              <a:rPr lang="ru-RU" sz="4000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Конфуций</a:t>
            </a:r>
            <a:endParaRPr lang="ru-RU" sz="4000" i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592094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myslide.ru/documents_4/72395d34a7e7622093afca65bd1973c4/img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43732" y="0"/>
            <a:ext cx="929625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286000" y="1268760"/>
            <a:ext cx="58864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i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 </a:t>
            </a:r>
          </a:p>
          <a:p>
            <a:pPr algn="ctr"/>
            <a:r>
              <a:rPr lang="ru-RU" sz="5400" b="1" i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 </a:t>
            </a:r>
          </a:p>
          <a:p>
            <a:pPr algn="ctr"/>
            <a:r>
              <a:rPr lang="ru-RU" sz="5400" b="1" i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внимание!</a:t>
            </a:r>
            <a:endParaRPr lang="ru-RU" sz="5400" b="1" i="1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myslide.ru/documents_4/72395d34a7e7622093afca65bd1973c4/img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677" y="19535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94323" y="260648"/>
            <a:ext cx="743609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>
                <a:latin typeface="Times New Roman" pitchFamily="18" charset="0"/>
                <a:cs typeface="Times New Roman" pitchFamily="18" charset="0"/>
              </a:rPr>
              <a:t>Развитие элементарных математических представлений — это исключительно важная </a:t>
            </a:r>
            <a:r>
              <a:rPr lang="ru-RU" i="1" smtClean="0">
                <a:latin typeface="Times New Roman" pitchFamily="18" charset="0"/>
                <a:cs typeface="Times New Roman" pitchFamily="18" charset="0"/>
              </a:rPr>
              <a:t>часть интеллектуального </a:t>
            </a:r>
            <a:r>
              <a:rPr lang="ru-RU" i="1">
                <a:latin typeface="Times New Roman" pitchFamily="18" charset="0"/>
                <a:cs typeface="Times New Roman" pitchFamily="18" charset="0"/>
              </a:rPr>
              <a:t>и личностного развития дошкольника. В соответствии с ФГОС дошкольное </a:t>
            </a:r>
            <a:r>
              <a:rPr lang="ru-RU" i="1" smtClean="0">
                <a:latin typeface="Times New Roman" pitchFamily="18" charset="0"/>
                <a:cs typeface="Times New Roman" pitchFamily="18" charset="0"/>
              </a:rPr>
              <a:t>образовательное учреждение </a:t>
            </a:r>
            <a:r>
              <a:rPr lang="ru-RU" i="1">
                <a:latin typeface="Times New Roman" pitchFamily="18" charset="0"/>
                <a:cs typeface="Times New Roman" pitchFamily="18" charset="0"/>
              </a:rPr>
              <a:t>является первой образовательной ступенью и детский сад выполняет важную функцию </a:t>
            </a:r>
            <a:r>
              <a:rPr lang="ru-RU" i="1" smtClean="0">
                <a:latin typeface="Times New Roman" pitchFamily="18" charset="0"/>
                <a:cs typeface="Times New Roman" pitchFamily="18" charset="0"/>
              </a:rPr>
              <a:t>подготовки детей </a:t>
            </a:r>
            <a:r>
              <a:rPr lang="ru-RU" i="1">
                <a:latin typeface="Times New Roman" pitchFamily="18" charset="0"/>
                <a:cs typeface="Times New Roman" pitchFamily="18" charset="0"/>
              </a:rPr>
              <a:t>к </a:t>
            </a:r>
            <a:r>
              <a:rPr lang="ru-RU" i="1" smtClean="0">
                <a:latin typeface="Times New Roman" pitchFamily="18" charset="0"/>
                <a:cs typeface="Times New Roman" pitchFamily="18" charset="0"/>
              </a:rPr>
              <a:t>школе. </a:t>
            </a:r>
          </a:p>
          <a:p>
            <a:r>
              <a:rPr lang="ru-RU" i="1" smtClean="0">
                <a:latin typeface="Times New Roman" pitchFamily="18" charset="0"/>
                <a:cs typeface="Times New Roman" pitchFamily="18" charset="0"/>
              </a:rPr>
              <a:t>   </a:t>
            </a:r>
            <a:endParaRPr lang="ru-RU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E:\фото конференция\IMG_20200623_073024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0" t="8726"/>
          <a:stretch>
            <a:fillRect/>
          </a:stretch>
        </p:blipFill>
        <p:spPr bwMode="auto">
          <a:xfrm rot="4990566">
            <a:off x="1387228" y="2525140"/>
            <a:ext cx="3889375" cy="2838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 descr="E:\фото конференция\IMG_20200623_073031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31" t="3684" r="7703" b="9058"/>
          <a:stretch>
            <a:fillRect/>
          </a:stretch>
        </p:blipFill>
        <p:spPr bwMode="auto">
          <a:xfrm rot="5959306">
            <a:off x="4947790" y="2549501"/>
            <a:ext cx="3979353" cy="27895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 descr="D:\Пользователь\Desktop\конференция\IMG_20200703_100154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30" t="30831" r="5523" b="1884"/>
          <a:stretch>
            <a:fillRect/>
          </a:stretch>
        </p:blipFill>
        <p:spPr bwMode="auto">
          <a:xfrm>
            <a:off x="1691680" y="4293096"/>
            <a:ext cx="3883025" cy="22758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 descr="D:\Пользователь\Desktop\конференция\IMG_20200703_100216.jp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32" t="18421" r="16861" b="10998"/>
          <a:stretch>
            <a:fillRect/>
          </a:stretch>
        </p:blipFill>
        <p:spPr bwMode="auto">
          <a:xfrm rot="5790899">
            <a:off x="5630477" y="3364822"/>
            <a:ext cx="3404235" cy="27539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021504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myslide.ru/documents_4/72395d34a7e7622093afca65bd1973c4/img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677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932584" y="0"/>
            <a:ext cx="387734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i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Актуальность:</a:t>
            </a:r>
            <a:endParaRPr lang="ru-RU" sz="4400" i="1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60607" y="769441"/>
            <a:ext cx="767557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i="1">
                <a:latin typeface="Times New Roman" pitchFamily="18" charset="0"/>
                <a:cs typeface="Times New Roman" pitchFamily="18" charset="0"/>
              </a:rPr>
              <a:t>математике заложены огромные возможности для развития мышления детей, в процессе их обучения </a:t>
            </a:r>
            <a:r>
              <a:rPr lang="ru-RU" i="1" smtClean="0">
                <a:latin typeface="Times New Roman" pitchFamily="18" charset="0"/>
                <a:cs typeface="Times New Roman" pitchFamily="18" charset="0"/>
              </a:rPr>
              <a:t>с самого </a:t>
            </a:r>
            <a:r>
              <a:rPr lang="ru-RU" i="1">
                <a:latin typeface="Times New Roman" pitchFamily="18" charset="0"/>
                <a:cs typeface="Times New Roman" pitchFamily="18" charset="0"/>
              </a:rPr>
              <a:t>раннего возраста. Наглядность, сознательность и активность, доступность и мера, научность, </a:t>
            </a:r>
            <a:r>
              <a:rPr lang="ru-RU" i="1" smtClean="0">
                <a:latin typeface="Times New Roman" pitchFamily="18" charset="0"/>
                <a:cs typeface="Times New Roman" pitchFamily="18" charset="0"/>
              </a:rPr>
              <a:t>учет возрастных </a:t>
            </a:r>
            <a:r>
              <a:rPr lang="ru-RU" i="1">
                <a:latin typeface="Times New Roman" pitchFamily="18" charset="0"/>
                <a:cs typeface="Times New Roman" pitchFamily="18" charset="0"/>
              </a:rPr>
              <a:t>и индивидуальных особенностей детей, систематичность и последовательность, прочность </a:t>
            </a:r>
            <a:r>
              <a:rPr lang="ru-RU" i="1" smtClean="0">
                <a:latin typeface="Times New Roman" pitchFamily="18" charset="0"/>
                <a:cs typeface="Times New Roman" pitchFamily="18" charset="0"/>
              </a:rPr>
              <a:t>усвоения знаний</a:t>
            </a:r>
            <a:r>
              <a:rPr lang="ru-RU" i="1">
                <a:latin typeface="Times New Roman" pitchFamily="18" charset="0"/>
                <a:cs typeface="Times New Roman" pitchFamily="18" charset="0"/>
              </a:rPr>
              <a:t>, связь теории с практикой обучения и жизнью, воспитание в процессе обучения, вариативный подход – </a:t>
            </a:r>
            <a:r>
              <a:rPr lang="ru-RU" i="1" smtClean="0">
                <a:latin typeface="Times New Roman" pitchFamily="18" charset="0"/>
                <a:cs typeface="Times New Roman" pitchFamily="18" charset="0"/>
              </a:rPr>
              <a:t>вот содержательная </a:t>
            </a:r>
            <a:r>
              <a:rPr lang="ru-RU" i="1">
                <a:latin typeface="Times New Roman" pitchFamily="18" charset="0"/>
                <a:cs typeface="Times New Roman" pitchFamily="18" charset="0"/>
              </a:rPr>
              <a:t>полнота, актуальная для </a:t>
            </a:r>
            <a:r>
              <a:rPr lang="ru-RU" i="1" smtClean="0">
                <a:latin typeface="Times New Roman" pitchFamily="18" charset="0"/>
                <a:cs typeface="Times New Roman" pitchFamily="18" charset="0"/>
              </a:rPr>
              <a:t>ребёнка.</a:t>
            </a:r>
            <a:endParaRPr lang="ru-RU" i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E:\фото конференция\IMG_20200623_073225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413"/>
          <a:stretch>
            <a:fillRect/>
          </a:stretch>
        </p:blipFill>
        <p:spPr bwMode="auto">
          <a:xfrm>
            <a:off x="1615480" y="2800766"/>
            <a:ext cx="3534708" cy="27725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 descr="D:\Пользователь\Desktop\конференция\IMG_20200619_122906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59" t="8144" r="3052"/>
          <a:stretch>
            <a:fillRect/>
          </a:stretch>
        </p:blipFill>
        <p:spPr bwMode="auto">
          <a:xfrm>
            <a:off x="5298396" y="2800766"/>
            <a:ext cx="3666092" cy="28757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 descr="D:\Пользователь\Desktop\конференция\IMG_20200619_122819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20" r="10030" b="6925"/>
          <a:stretch>
            <a:fillRect/>
          </a:stretch>
        </p:blipFill>
        <p:spPr bwMode="auto">
          <a:xfrm rot="5400000">
            <a:off x="2405163" y="4099207"/>
            <a:ext cx="2762250" cy="2371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 descr="D:\Пользователь\Desktop\конференция\IMG_20200619_122837.jp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5400000">
            <a:off x="5018709" y="4142387"/>
            <a:ext cx="2800985" cy="2324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732109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myslide.ru/documents_4/72395d34a7e7622093afca65bd1973c4/img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547664" y="238267"/>
            <a:ext cx="153920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i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Цель:</a:t>
            </a:r>
            <a:endParaRPr lang="ru-RU" sz="4400" i="1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15816" y="269044"/>
            <a:ext cx="59046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000" i="1" smtClean="0">
                <a:latin typeface="Times New Roman" pitchFamily="18" charset="0"/>
                <a:cs typeface="Times New Roman" pitchFamily="18" charset="0"/>
              </a:rPr>
              <a:t>овышение профессиональной компетентности по </a:t>
            </a:r>
          </a:p>
          <a:p>
            <a:r>
              <a:rPr lang="ru-RU" sz="2000" i="1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000" i="1" smtClean="0">
                <a:latin typeface="Times New Roman" pitchFamily="18" charset="0"/>
                <a:cs typeface="Times New Roman" pitchFamily="18" charset="0"/>
              </a:rPr>
              <a:t>опросу формирования элементарных математических представлений у дошкольников </a:t>
            </a:r>
          </a:p>
          <a:p>
            <a:r>
              <a:rPr lang="ru-RU" sz="2000" i="1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000" i="1" smtClean="0">
                <a:latin typeface="Times New Roman" pitchFamily="18" charset="0"/>
                <a:cs typeface="Times New Roman" pitchFamily="18" charset="0"/>
              </a:rPr>
              <a:t>осредствам дидактических игр</a:t>
            </a:r>
            <a:endParaRPr lang="ru-RU" sz="200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47663" y="1844824"/>
            <a:ext cx="204472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i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sz="4400" i="1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99855" y="2708920"/>
            <a:ext cx="7529946" cy="34778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ru-RU" sz="2000" i="1" smtClean="0">
                <a:latin typeface="Times New Roman" pitchFamily="18" charset="0"/>
                <a:cs typeface="Times New Roman" pitchFamily="18" charset="0"/>
              </a:rPr>
              <a:t>Формировать систему математических знаний, умений и </a:t>
            </a:r>
          </a:p>
          <a:p>
            <a:r>
              <a:rPr lang="ru-RU" sz="2000" i="1" smtClean="0">
                <a:latin typeface="Times New Roman" pitchFamily="18" charset="0"/>
                <a:cs typeface="Times New Roman" pitchFamily="18" charset="0"/>
              </a:rPr>
              <a:t>навыков в соответствии с психическими особенностями детей</a:t>
            </a:r>
          </a:p>
          <a:p>
            <a:r>
              <a:rPr lang="ru-RU" sz="2000" i="1" smtClean="0">
                <a:latin typeface="Times New Roman" pitchFamily="18" charset="0"/>
                <a:cs typeface="Times New Roman" pitchFamily="18" charset="0"/>
              </a:rPr>
              <a:t> каждой возрастной группы;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2000" i="1" smtClean="0">
                <a:latin typeface="Times New Roman" pitchFamily="18" charset="0"/>
                <a:cs typeface="Times New Roman" pitchFamily="18" charset="0"/>
              </a:rPr>
              <a:t>Формировать приёмы логического мышления (сравнения, </a:t>
            </a:r>
          </a:p>
          <a:p>
            <a:r>
              <a:rPr lang="ru-RU" sz="2000" i="1" smtClean="0">
                <a:latin typeface="Times New Roman" pitchFamily="18" charset="0"/>
                <a:cs typeface="Times New Roman" pitchFamily="18" charset="0"/>
              </a:rPr>
              <a:t>обобщения, классификации);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2000" i="1" smtClean="0">
                <a:latin typeface="Times New Roman" pitchFamily="18" charset="0"/>
                <a:cs typeface="Times New Roman" pitchFamily="18" charset="0"/>
              </a:rPr>
              <a:t>Развивать мелкую моторику и зрительно – двигательную</a:t>
            </a:r>
          </a:p>
          <a:p>
            <a:r>
              <a:rPr lang="ru-RU" sz="2000" i="1" smtClean="0">
                <a:latin typeface="Times New Roman" pitchFamily="18" charset="0"/>
                <a:cs typeface="Times New Roman" pitchFamily="18" charset="0"/>
              </a:rPr>
              <a:t> координацию;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2000" i="1" smtClean="0">
                <a:latin typeface="Times New Roman" pitchFamily="18" charset="0"/>
                <a:cs typeface="Times New Roman" pitchFamily="18" charset="0"/>
              </a:rPr>
              <a:t>Развивать самостоятельность познания, поощрять проявление</a:t>
            </a:r>
          </a:p>
          <a:p>
            <a:r>
              <a:rPr lang="ru-RU" sz="2000" i="1" smtClean="0">
                <a:latin typeface="Times New Roman" pitchFamily="18" charset="0"/>
                <a:cs typeface="Times New Roman" pitchFamily="18" charset="0"/>
              </a:rPr>
              <a:t>творческой инициативы;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2000" i="1" smtClean="0">
                <a:latin typeface="Times New Roman" pitchFamily="18" charset="0"/>
                <a:cs typeface="Times New Roman" pitchFamily="18" charset="0"/>
              </a:rPr>
              <a:t>Развивать эмоциональную отзывчивость детей через </a:t>
            </a:r>
          </a:p>
          <a:p>
            <a:r>
              <a:rPr lang="ru-RU" sz="2000" i="1" smtClean="0">
                <a:latin typeface="Times New Roman" pitchFamily="18" charset="0"/>
                <a:cs typeface="Times New Roman" pitchFamily="18" charset="0"/>
              </a:rPr>
              <a:t>дидактические игры с математическим содержанием</a:t>
            </a:r>
            <a:r>
              <a:rPr lang="ru-RU" i="1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i="1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8507715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myslide.ru/documents_4/72395d34a7e7622093afca65bd1973c4/img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43732" y="0"/>
            <a:ext cx="929625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17654" y="236169"/>
            <a:ext cx="720626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i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Теоретическое обоснование: </a:t>
            </a:r>
            <a:endParaRPr lang="ru-RU" sz="4400" i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с двумя вырезанными противолежащими углами 5"/>
          <p:cNvSpPr/>
          <p:nvPr/>
        </p:nvSpPr>
        <p:spPr>
          <a:xfrm>
            <a:off x="1619672" y="1035021"/>
            <a:ext cx="4392488" cy="1634480"/>
          </a:xfrm>
          <a:prstGeom prst="snip2DiagRect">
            <a:avLst>
              <a:gd name="adj1" fmla="val 50000"/>
              <a:gd name="adj2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err="1" smtClean="0">
                <a:latin typeface="Times New Roman" pitchFamily="18" charset="0"/>
                <a:cs typeface="Times New Roman" pitchFamily="18" charset="0"/>
              </a:rPr>
              <a:t>А.А.Столяр отметил, что особая роль в математики в умственном воспитании, в развитии интеллекта. Он объясняет это тем, что результатами обучения математики являются не только знания, но и определённый стиль мышления.</a:t>
            </a:r>
            <a:endParaRPr lang="ru-RU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с двумя вырезанными противолежащими углами 6"/>
          <p:cNvSpPr/>
          <p:nvPr/>
        </p:nvSpPr>
        <p:spPr>
          <a:xfrm>
            <a:off x="3131840" y="2719772"/>
            <a:ext cx="5760640" cy="2005372"/>
          </a:xfrm>
          <a:prstGeom prst="snip2DiagRect">
            <a:avLst>
              <a:gd name="adj1" fmla="val 50000"/>
              <a:gd name="adj2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smtClean="0">
                <a:latin typeface="Times New Roman" pitchFamily="18" charset="0"/>
                <a:cs typeface="Times New Roman" pitchFamily="18" charset="0"/>
              </a:rPr>
              <a:t>   Б.П.Никитин отмечал, что математические игры развивают разные математические качества: внимание, память, умение находить зависимости и закономерности; классифицировать и систематизировать материал, умение находить ошибки, и недостатки; пространственное мышление и воображение. В совокупности эти качества и представляют то, что называется сообразительностью творческим складом мышления. </a:t>
            </a:r>
            <a:endParaRPr lang="ru-RU" sz="1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с двумя вырезанными противолежащими углами 7"/>
          <p:cNvSpPr/>
          <p:nvPr/>
        </p:nvSpPr>
        <p:spPr>
          <a:xfrm>
            <a:off x="1594655" y="4788988"/>
            <a:ext cx="4680520" cy="1861356"/>
          </a:xfrm>
          <a:prstGeom prst="snip2DiagRect">
            <a:avLst>
              <a:gd name="adj1" fmla="val 50000"/>
              <a:gd name="adj2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err="1" smtClean="0">
                <a:latin typeface="Times New Roman" pitchFamily="18" charset="0"/>
                <a:cs typeface="Times New Roman" pitchFamily="18" charset="0"/>
              </a:rPr>
              <a:t>З.А.Михайлова считает, что обучение математике детей дошкольного возраста немыслимо без использования занимательных игр, задач, развлечений.</a:t>
            </a:r>
            <a:endParaRPr lang="ru-RU" sz="140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4528356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myslide.ru/documents_4/72395d34a7e7622093afca65bd1973c4/img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43732" y="0"/>
            <a:ext cx="929625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03648" y="188640"/>
            <a:ext cx="7995202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i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Основная цель занятий по математике </a:t>
            </a:r>
            <a:r>
              <a:rPr lang="ru-RU" smtClean="0"/>
              <a:t>– </a:t>
            </a:r>
            <a:r>
              <a:rPr lang="ru-RU" sz="2000" i="1" smtClean="0">
                <a:latin typeface="Times New Roman" pitchFamily="18" charset="0"/>
                <a:cs typeface="Times New Roman" pitchFamily="18" charset="0"/>
              </a:rPr>
              <a:t>это дать </a:t>
            </a:r>
          </a:p>
          <a:p>
            <a:r>
              <a:rPr lang="ru-RU" sz="2000" i="1" smtClean="0">
                <a:latin typeface="Times New Roman" pitchFamily="18" charset="0"/>
                <a:cs typeface="Times New Roman" pitchFamily="18" charset="0"/>
              </a:rPr>
              <a:t>ребёнку ощущения уверенности в своих силах, основанное на том, что </a:t>
            </a:r>
          </a:p>
          <a:p>
            <a:r>
              <a:rPr lang="ru-RU" sz="2000" i="1" smtClean="0">
                <a:latin typeface="Times New Roman" pitchFamily="18" charset="0"/>
                <a:cs typeface="Times New Roman" pitchFamily="18" charset="0"/>
              </a:rPr>
              <a:t>мир упорядочен и потому постижим, а следовательно предсказуем </a:t>
            </a:r>
          </a:p>
          <a:p>
            <a:r>
              <a:rPr lang="ru-RU" sz="2000" i="1" smtClean="0">
                <a:latin typeface="Times New Roman" pitchFamily="18" charset="0"/>
                <a:cs typeface="Times New Roman" pitchFamily="18" charset="0"/>
              </a:rPr>
              <a:t>для человека</a:t>
            </a:r>
            <a:r>
              <a:rPr lang="ru-RU" smtClean="0"/>
              <a:t>.</a:t>
            </a:r>
          </a:p>
        </p:txBody>
      </p:sp>
      <p:sp>
        <p:nvSpPr>
          <p:cNvPr id="4" name="Горизонтальный свиток 3"/>
          <p:cNvSpPr/>
          <p:nvPr/>
        </p:nvSpPr>
        <p:spPr>
          <a:xfrm>
            <a:off x="1547664" y="1412776"/>
            <a:ext cx="4320480" cy="2736304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mtClean="0"/>
              <a:t>Математика обладает уникальным развивающим эффектом. «Она приводит в порядок ум», то есть наилучшим образом формирует приёмы мыслительной деятельности и качества ума, но не только…</a:t>
            </a:r>
            <a:endParaRPr lang="ru-RU"/>
          </a:p>
        </p:txBody>
      </p:sp>
      <p:sp>
        <p:nvSpPr>
          <p:cNvPr id="5" name="Горизонтальный свиток 4"/>
          <p:cNvSpPr/>
          <p:nvPr/>
        </p:nvSpPr>
        <p:spPr>
          <a:xfrm>
            <a:off x="4355976" y="3861048"/>
            <a:ext cx="4320480" cy="2736304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mtClean="0"/>
              <a:t>Дидактическая игра – это такой вид деятельности смысл и цель которой дать детям  определённые знания и навыки развитие умственных способностей. Дидактические игры –это игры которые предназначены для обучения.. 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377998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myslide.ru/documents_4/72395d34a7e7622093afca65bd1973c4/img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13" y="0"/>
            <a:ext cx="929625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630953088"/>
              </p:ext>
            </p:extLst>
          </p:nvPr>
        </p:nvGraphicFramePr>
        <p:xfrm>
          <a:off x="1835696" y="432722"/>
          <a:ext cx="6936432" cy="60486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079542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7B8DB20-DA0E-42A4-BCCF-208791E258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graphicEl>
                                              <a:dgm id="{47B8DB20-DA0E-42A4-BCCF-208791E258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graphicEl>
                                              <a:dgm id="{47B8DB20-DA0E-42A4-BCCF-208791E258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graphicEl>
                                              <a:dgm id="{47B8DB20-DA0E-42A4-BCCF-208791E258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282A9B1-F413-4F4A-A7D4-475BE54CEE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graphicEl>
                                              <a:dgm id="{B282A9B1-F413-4F4A-A7D4-475BE54CEE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graphicEl>
                                              <a:dgm id="{B282A9B1-F413-4F4A-A7D4-475BE54CEE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graphicEl>
                                              <a:dgm id="{B282A9B1-F413-4F4A-A7D4-475BE54CEE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5CF690D-B1A1-4FDE-8B61-97E914F30B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graphicEl>
                                              <a:dgm id="{A5CF690D-B1A1-4FDE-8B61-97E914F30B8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graphicEl>
                                              <a:dgm id="{A5CF690D-B1A1-4FDE-8B61-97E914F30B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graphicEl>
                                              <a:dgm id="{A5CF690D-B1A1-4FDE-8B61-97E914F30B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7FB9391-775E-474C-877B-C44CA30295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graphicEl>
                                              <a:dgm id="{77FB9391-775E-474C-877B-C44CA30295C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graphicEl>
                                              <a:dgm id="{77FB9391-775E-474C-877B-C44CA30295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graphicEl>
                                              <a:dgm id="{77FB9391-775E-474C-877B-C44CA30295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51122BE-9E66-4921-9121-F5D27279EF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graphicEl>
                                              <a:dgm id="{351122BE-9E66-4921-9121-F5D27279EF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graphicEl>
                                              <a:dgm id="{351122BE-9E66-4921-9121-F5D27279EF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graphicEl>
                                              <a:dgm id="{351122BE-9E66-4921-9121-F5D27279EF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 descr="https://myslide.ru/documents_4/72395d34a7e7622093afca65bd1973c4/img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43732" y="0"/>
            <a:ext cx="929625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Овал 12"/>
          <p:cNvSpPr/>
          <p:nvPr/>
        </p:nvSpPr>
        <p:spPr>
          <a:xfrm rot="16200000">
            <a:off x="4687902" y="3721259"/>
            <a:ext cx="992332" cy="4913831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 rot="16200000">
            <a:off x="4732047" y="2795985"/>
            <a:ext cx="781374" cy="3124483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 rot="16200000">
            <a:off x="4708767" y="2058173"/>
            <a:ext cx="767736" cy="2838007"/>
          </a:xfrm>
          <a:prstGeom prst="ellipse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 rot="16200000">
            <a:off x="4744707" y="3136052"/>
            <a:ext cx="878730" cy="4104455"/>
          </a:xfrm>
          <a:prstGeom prst="ellipse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3920901" y="2121226"/>
            <a:ext cx="2403665" cy="936104"/>
          </a:xfrm>
          <a:prstGeom prst="ellipse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4528268" y="159633"/>
            <a:ext cx="1128734" cy="1944216"/>
          </a:xfrm>
          <a:prstGeom prst="ellipse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 rot="16200000">
            <a:off x="4299277" y="716242"/>
            <a:ext cx="158671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i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Дидактические </a:t>
            </a:r>
          </a:p>
          <a:p>
            <a:pPr algn="ctr"/>
            <a:r>
              <a:rPr lang="ru-RU" sz="1600" i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игры по</a:t>
            </a:r>
          </a:p>
          <a:p>
            <a:pPr algn="ctr"/>
            <a:r>
              <a:rPr lang="ru-RU" sz="1600" i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ФЭМП</a:t>
            </a:r>
            <a:endParaRPr lang="ru-RU" sz="1600" i="1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963141" y="2308519"/>
            <a:ext cx="26219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i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Игры с цифрами </a:t>
            </a:r>
          </a:p>
          <a:p>
            <a:pPr algn="ctr"/>
            <a:r>
              <a:rPr lang="ru-RU" sz="1600" i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 числами </a:t>
            </a:r>
            <a:endParaRPr lang="ru-RU" sz="1600" i="1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842861" y="5762675"/>
            <a:ext cx="26219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i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Игры на </a:t>
            </a:r>
          </a:p>
          <a:p>
            <a:pPr algn="ctr"/>
            <a:r>
              <a:rPr lang="ru-RU" sz="1600" i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ориентировку в </a:t>
            </a:r>
          </a:p>
          <a:p>
            <a:pPr algn="ctr"/>
            <a:r>
              <a:rPr lang="ru-RU" sz="1600" i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пространстве </a:t>
            </a:r>
            <a:endParaRPr lang="ru-RU" sz="1600" i="1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793928" y="3983566"/>
            <a:ext cx="26908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i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Игры с </a:t>
            </a:r>
          </a:p>
          <a:p>
            <a:pPr algn="ctr"/>
            <a:r>
              <a:rPr lang="ru-RU" sz="1600" i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геометрическими фигурами </a:t>
            </a:r>
            <a:endParaRPr lang="ru-RU" sz="1600" i="1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707904" y="4999406"/>
            <a:ext cx="29601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i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Игры путешествия во времени </a:t>
            </a:r>
            <a:endParaRPr lang="ru-RU" sz="1600" i="1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207015" y="3184790"/>
            <a:ext cx="21342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i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Игры на</a:t>
            </a:r>
          </a:p>
          <a:p>
            <a:pPr algn="ctr"/>
            <a:r>
              <a:rPr lang="ru-RU" sz="1600" i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логическое мышление</a:t>
            </a:r>
            <a:endParaRPr lang="ru-RU" sz="1600" i="1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8381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:p159="http://schemas.microsoft.com/office/powerpoint/2015/09/main" xmlns:p15="http://schemas.microsoft.com/office/powerpoint/2012/main" xmlns:a14="http://schemas.microsoft.com/office/drawing/2010/main" xmlns=""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10.0.14393.0"/>
  <p:tag name="AS_RELEASE_DATE" val="2019.12.14"/>
  <p:tag name="AS_TITLE" val="Aspose.Slides for .NET 4.0 Client Profile"/>
  <p:tag name="AS_VERSION" val="19.12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1365</TotalTime>
  <Words>917</Words>
  <Application>Microsoft Office PowerPoint</Application>
  <PresentationFormat>Экран (4:3)</PresentationFormat>
  <Paragraphs>152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111</cp:revision>
  <dcterms:created xsi:type="dcterms:W3CDTF">2020-05-20T09:51:34Z</dcterms:created>
  <dcterms:modified xsi:type="dcterms:W3CDTF">2025-01-18T12:25:30Z</dcterms:modified>
</cp:coreProperties>
</file>