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9" r:id="rId3"/>
    <p:sldId id="260" r:id="rId4"/>
    <p:sldId id="262" r:id="rId5"/>
    <p:sldId id="263" r:id="rId6"/>
    <p:sldId id="264" r:id="rId7"/>
    <p:sldId id="276" r:id="rId8"/>
    <p:sldId id="266" r:id="rId9"/>
    <p:sldId id="277" r:id="rId10"/>
    <p:sldId id="268" r:id="rId11"/>
    <p:sldId id="278" r:id="rId12"/>
    <p:sldId id="270" r:id="rId13"/>
    <p:sldId id="279" r:id="rId14"/>
    <p:sldId id="272" r:id="rId15"/>
    <p:sldId id="273" r:id="rId16"/>
    <p:sldId id="274" r:id="rId17"/>
    <p:sldId id="269" r:id="rId18"/>
    <p:sldId id="275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C1423-9A03-47EA-92D2-8979E8FDB6CA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F4993-F24C-4A62-8742-A8A28FAB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6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F4993-F24C-4A62-8742-A8A28FABCF0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3254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Relationship Id="rId7" Type="http://schemas.openxmlformats.org/officeDocument/2006/relationships/image" Target="../media/image24.jpeg" /><Relationship Id="rId8" Type="http://schemas.openxmlformats.org/officeDocument/2006/relationships/image" Target="../media/image2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Relationship Id="rId4" Type="http://schemas.openxmlformats.org/officeDocument/2006/relationships/image" Target="../media/image2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Relationship Id="rId6" Type="http://schemas.openxmlformats.org/officeDocument/2006/relationships/image" Target="../media/image30.jpeg" /><Relationship Id="rId7" Type="http://schemas.openxmlformats.org/officeDocument/2006/relationships/image" Target="../media/image31.jpeg" /><Relationship Id="rId8" Type="http://schemas.openxmlformats.org/officeDocument/2006/relationships/image" Target="../media/image3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3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34.pn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3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41.png" /><Relationship Id="rId6" Type="http://schemas.openxmlformats.org/officeDocument/2006/relationships/image" Target="../media/image4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3.jpeg" /><Relationship Id="rId4" Type="http://schemas.openxmlformats.org/officeDocument/2006/relationships/image" Target="../media/image4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Relationship Id="rId7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14.jpeg" /><Relationship Id="rId4" Type="http://schemas.openxmlformats.org/officeDocument/2006/relationships/image" Target="../media/image15.png" /><Relationship Id="rId5" Type="http://schemas.openxmlformats.org/officeDocument/2006/relationships/image" Target="../media/image16.jpeg" /><Relationship Id="rId6" Type="http://schemas.openxmlformats.org/officeDocument/2006/relationships/image" Target="../media/image17.jpeg" /><Relationship Id="rId7" Type="http://schemas.openxmlformats.org/officeDocument/2006/relationships/image" Target="../media/image1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1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9" y="-15013"/>
            <a:ext cx="9143999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75" y="2214563"/>
            <a:ext cx="7570787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 noChangeAspect="1"/>
          </p:cNvGrpSpPr>
          <p:nvPr/>
        </p:nvGrpSpPr>
        <p:grpSpPr>
          <a:xfrm>
            <a:off x="195671" y="1824781"/>
            <a:ext cx="8658994" cy="3730439"/>
            <a:chOff x="0" y="623"/>
            <a:chExt cx="5749" cy="3068"/>
          </a:xfrm>
        </p:grpSpPr>
        <p:sp>
          <p:nvSpPr>
            <p:cNvPr id="6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623"/>
              <a:ext cx="5749" cy="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38" y="713"/>
              <a:ext cx="1949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4400" i="1" smtClean="0">
                  <a:solidFill>
                    <a:srgbClr val="FF0000"/>
                  </a:solidFill>
                  <a:latin typeface="Times New Roman" pitchFamily="18" charset="0"/>
                </a:rPr>
                <a:t>Чт</a:t>
              </a:r>
              <a:r>
                <a:rPr kumimoji="0" lang="ru-RU" altLang="ru-RU" sz="4400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о такое </a:t>
              </a:r>
              <a:endParaRPr kumimoji="0" lang="ru-RU" altLang="ru-RU" sz="180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876" y="663"/>
              <a:ext cx="23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altLang="ru-RU" sz="4400" b="1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130" y="703"/>
              <a:ext cx="2692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altLang="ru-RU" sz="4400" b="1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altLang="ru-RU" sz="4400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функциональная</a:t>
              </a:r>
              <a:endParaRPr kumimoji="0" lang="ru-RU" altLang="ru-RU" sz="180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703" y="663"/>
              <a:ext cx="23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altLang="ru-RU" sz="4400" b="1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532" y="1039"/>
              <a:ext cx="236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altLang="ru-RU" sz="4400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грамотность.</a:t>
              </a:r>
              <a:endParaRPr kumimoji="0" lang="ru-RU" altLang="ru-RU" sz="180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635" y="1039"/>
              <a:ext cx="23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altLang="ru-RU" sz="4400" b="1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636" y="1039"/>
              <a:ext cx="26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altLang="ru-RU" sz="4400" b="1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altLang="ru-RU" sz="440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?</a:t>
              </a:r>
              <a:endParaRPr kumimoji="0" lang="ru-RU" altLang="ru-RU" sz="18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734" y="1464"/>
              <a:ext cx="631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altLang="ru-RU" sz="4400" b="1" i="1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</a:rPr>
                <a:t>Как</a:t>
              </a:r>
              <a:endParaRPr kumimoji="0" lang="ru-RU" altLang="ru-RU" sz="1800" b="0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369" y="1464"/>
              <a:ext cx="23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altLang="ru-RU" sz="4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457" y="1464"/>
              <a:ext cx="3121" cy="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altLang="ru-RU" sz="4400" b="1" i="1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</a:rPr>
                <a:t>её сформировать у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4400" b="1" smtClean="0">
                <a:solidFill>
                  <a:srgbClr val="0070C0"/>
                </a:solidFill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ru-RU" sz="4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altLang="ru-RU" sz="4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302" y="1840"/>
              <a:ext cx="253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altLang="ru-RU" sz="4400" b="1" i="1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</a:rPr>
                <a:t>дошкольников?</a:t>
              </a:r>
              <a:endParaRPr kumimoji="0" lang="ru-RU" altLang="ru-RU" sz="1800" b="0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3867" y="2074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089400" y="5373216"/>
            <a:ext cx="4572000" cy="9011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6055" marR="1125220" algn="r">
              <a:lnSpc>
                <a:spcPct val="92000"/>
              </a:lnSpc>
              <a:spcBef>
                <a:spcPts val="605"/>
              </a:spcBef>
              <a:spcAft>
                <a:spcPct val="0"/>
              </a:spcAft>
            </a:pPr>
            <a:r>
              <a:rPr lang="ru-RU" b="1" smtClean="0">
                <a:latin typeface="Times New Roman"/>
                <a:ea typeface="Times New Roman"/>
              </a:rPr>
              <a:t>Подготовила:</a:t>
            </a:r>
            <a:endParaRPr lang="ru-RU" b="1">
              <a:latin typeface="Times New Roman"/>
              <a:ea typeface="Times New Roman"/>
            </a:endParaRPr>
          </a:p>
          <a:p>
            <a:pPr algn="r"/>
            <a:r>
              <a:rPr lang="ru-RU" err="1" smtClean="0">
                <a:latin typeface="Times New Roman"/>
              </a:rPr>
              <a:t>Рассолова Ирина Александровна </a:t>
            </a:r>
          </a:p>
          <a:p>
            <a:pPr algn="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4319" y="272821"/>
            <a:ext cx="714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mtClean="0">
                <a:latin typeface="Times New Roman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mtClean="0">
                <a:latin typeface="Times New Roman" pitchFamily="18" charset="0"/>
                <a:cs typeface="Times New Roman" panose="02020603050405020304" pitchFamily="18" charset="0"/>
              </a:rPr>
              <a:t> Искитимского района Новосибирской области детский сад «Теремок»</a:t>
            </a:r>
          </a:p>
          <a:p>
            <a:pPr algn="ctr"/>
            <a:r>
              <a:rPr lang="ru-RU" smtClean="0">
                <a:latin typeface="Times New Roman" pitchFamily="18" charset="0"/>
                <a:cs typeface="Times New Roman" panose="02020603050405020304" pitchFamily="18" charset="0"/>
              </a:rPr>
              <a:t>п. Керамкомбинат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5041" y="6248592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smtClean="0">
                <a:latin typeface="Times New Roman" pitchFamily="18" charset="0"/>
                <a:cs typeface="Times New Roman" panose="02020603050405020304" pitchFamily="18" charset="0"/>
              </a:rPr>
              <a:t>2022 год 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2947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166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D:\Пользователь\Desktop\1 МЛ. ГРУППА\IMG_20211130_09165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21314" b="29274"/>
          <a:stretch>
            <a:fillRect/>
          </a:stretch>
        </p:blipFill>
        <p:spPr bwMode="auto">
          <a:xfrm>
            <a:off x="251520" y="188640"/>
            <a:ext cx="3124200" cy="2214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D:\Пользователь\Desktop\Фото 2 младшая группа\IMG-20230412-WA00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40024" b="8413"/>
          <a:stretch>
            <a:fillRect/>
          </a:stretch>
        </p:blipFill>
        <p:spPr bwMode="auto">
          <a:xfrm>
            <a:off x="5450815" y="231174"/>
            <a:ext cx="3238500" cy="2676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Пользователь\Desktop\Фото 2 младшая группа\IMG-20230412-WA001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274" y="2636912"/>
            <a:ext cx="21717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Пользователь\Desktop\Фото 2 младшая группа\IMG-20230412-WA001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0"/>
          <a:stretch>
            <a:fillRect/>
          </a:stretch>
        </p:blipFill>
        <p:spPr bwMode="auto">
          <a:xfrm>
            <a:off x="6660232" y="3212976"/>
            <a:ext cx="2317115" cy="2124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Пользователь\Desktop\Фото 2 младшая группа\IMG_20221107_093222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5" r="26282"/>
          <a:stretch>
            <a:fillRect/>
          </a:stretch>
        </p:blipFill>
        <p:spPr bwMode="auto">
          <a:xfrm>
            <a:off x="2627784" y="1916832"/>
            <a:ext cx="2633345" cy="1779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Пользователь\Desktop\1 МЛ. ГРУППА\IMG_20211130_111240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951" y="3933056"/>
            <a:ext cx="33528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75637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26157" y="3284984"/>
            <a:ext cx="3448452" cy="523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90932" y="3284984"/>
            <a:ext cx="2880320" cy="5131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88352"/>
            <a:ext cx="8424936" cy="30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4775" algn="ctr">
              <a:spcAft>
                <a:spcPct val="0"/>
              </a:spcAft>
            </a:pPr>
            <a:r>
              <a:rPr lang="ru-RU" i="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i="1">
              <a:latin typeface="Times New Roman"/>
              <a:ea typeface="Times New Roman"/>
            </a:endParaRPr>
          </a:p>
          <a:p>
            <a:pPr marL="2525395" indent="-2224405">
              <a:lnSpc>
                <a:spcPct val="93000"/>
              </a:lnSpc>
              <a:spcBef>
                <a:spcPts val="995"/>
              </a:spcBef>
              <a:spcAft>
                <a:spcPct val="0"/>
              </a:spcAft>
            </a:pPr>
            <a:r>
              <a:rPr lang="ru-RU" sz="2400" b="1" i="1" spc="-5">
                <a:solidFill>
                  <a:srgbClr val="FF0000"/>
                </a:solidFill>
                <a:latin typeface="Times New Roman"/>
                <a:ea typeface="Times New Roman"/>
              </a:rPr>
              <a:t>Цель</a:t>
            </a:r>
            <a:r>
              <a:rPr lang="ru-RU" i="1" spc="-5">
                <a:latin typeface="Times New Roman"/>
                <a:ea typeface="Times New Roman"/>
              </a:rPr>
              <a:t>-обеспечение</a:t>
            </a:r>
            <a:r>
              <a:rPr lang="ru-RU" i="1" spc="-45">
                <a:latin typeface="Times New Roman"/>
                <a:ea typeface="Times New Roman"/>
              </a:rPr>
              <a:t> </a:t>
            </a:r>
            <a:r>
              <a:rPr lang="ru-RU" i="1">
                <a:latin typeface="Times New Roman"/>
                <a:ea typeface="Times New Roman"/>
              </a:rPr>
              <a:t>ребенку</a:t>
            </a:r>
            <a:r>
              <a:rPr lang="ru-RU" i="1" spc="-75">
                <a:latin typeface="Times New Roman"/>
                <a:ea typeface="Times New Roman"/>
              </a:rPr>
              <a:t> </a:t>
            </a:r>
            <a:r>
              <a:rPr lang="ru-RU" i="1">
                <a:latin typeface="Times New Roman"/>
                <a:ea typeface="Times New Roman"/>
              </a:rPr>
              <a:t>возможности</a:t>
            </a:r>
            <a:r>
              <a:rPr lang="ru-RU" i="1" spc="-50">
                <a:latin typeface="Times New Roman"/>
                <a:ea typeface="Times New Roman"/>
              </a:rPr>
              <a:t> </a:t>
            </a:r>
            <a:r>
              <a:rPr lang="ru-RU" i="1" smtClean="0">
                <a:latin typeface="Times New Roman"/>
                <a:ea typeface="Times New Roman"/>
              </a:rPr>
              <a:t>здоровья,</a:t>
            </a:r>
            <a:r>
              <a:rPr lang="ru-RU" i="1" spc="-90" smtClean="0">
                <a:latin typeface="Times New Roman"/>
                <a:ea typeface="Times New Roman"/>
              </a:rPr>
              <a:t> </a:t>
            </a:r>
            <a:r>
              <a:rPr lang="ru-RU" i="1" smtClean="0">
                <a:latin typeface="Times New Roman"/>
                <a:ea typeface="Times New Roman"/>
              </a:rPr>
              <a:t>формирование</a:t>
            </a:r>
            <a:r>
              <a:rPr lang="ru-RU" i="1" spc="-80" smtClean="0">
                <a:latin typeface="Times New Roman"/>
                <a:ea typeface="Times New Roman"/>
              </a:rPr>
              <a:t> </a:t>
            </a:r>
            <a:r>
              <a:rPr lang="ru-RU" i="1">
                <a:latin typeface="Times New Roman"/>
                <a:ea typeface="Times New Roman"/>
              </a:rPr>
              <a:t>у</a:t>
            </a:r>
            <a:r>
              <a:rPr lang="ru-RU" i="1" spc="-80">
                <a:latin typeface="Times New Roman"/>
                <a:ea typeface="Times New Roman"/>
              </a:rPr>
              <a:t> </a:t>
            </a:r>
            <a:r>
              <a:rPr lang="ru-RU" i="1" smtClean="0">
                <a:latin typeface="Times New Roman"/>
                <a:ea typeface="Times New Roman"/>
              </a:rPr>
              <a:t>него</a:t>
            </a:r>
            <a:r>
              <a:rPr lang="ru-RU" i="1" spc="-75" smtClean="0">
                <a:latin typeface="Times New Roman"/>
                <a:ea typeface="Times New Roman"/>
              </a:rPr>
              <a:t> </a:t>
            </a:r>
          </a:p>
          <a:p>
            <a:pPr marL="2525395" indent="-2224405">
              <a:lnSpc>
                <a:spcPct val="93000"/>
              </a:lnSpc>
              <a:spcBef>
                <a:spcPts val="995"/>
              </a:spcBef>
              <a:spcAft>
                <a:spcPct val="0"/>
              </a:spcAft>
            </a:pPr>
            <a:r>
              <a:rPr lang="ru-RU" i="1" smtClean="0">
                <a:latin typeface="Times New Roman"/>
                <a:ea typeface="Times New Roman"/>
              </a:rPr>
              <a:t>необходимых</a:t>
            </a:r>
            <a:r>
              <a:rPr lang="ru-RU" i="1" spc="-75" smtClean="0">
                <a:latin typeface="Times New Roman"/>
                <a:ea typeface="Times New Roman"/>
              </a:rPr>
              <a:t> </a:t>
            </a:r>
            <a:r>
              <a:rPr lang="ru-RU" i="1">
                <a:latin typeface="Times New Roman"/>
                <a:ea typeface="Times New Roman"/>
              </a:rPr>
              <a:t>знаний,</a:t>
            </a:r>
            <a:r>
              <a:rPr lang="ru-RU" i="1" spc="-385">
                <a:latin typeface="Times New Roman"/>
                <a:ea typeface="Times New Roman"/>
              </a:rPr>
              <a:t> </a:t>
            </a:r>
            <a:r>
              <a:rPr lang="ru-RU" i="1" spc="-385" smtClean="0">
                <a:latin typeface="Times New Roman"/>
                <a:ea typeface="Times New Roman"/>
              </a:rPr>
              <a:t>       </a:t>
            </a:r>
            <a:r>
              <a:rPr lang="ru-RU" i="1" smtClean="0">
                <a:latin typeface="Times New Roman"/>
                <a:ea typeface="Times New Roman"/>
              </a:rPr>
              <a:t>умений</a:t>
            </a:r>
            <a:r>
              <a:rPr lang="ru-RU" i="1">
                <a:latin typeface="Times New Roman"/>
                <a:ea typeface="Times New Roman"/>
              </a:rPr>
              <a:t>,</a:t>
            </a:r>
            <a:r>
              <a:rPr lang="ru-RU" i="1" spc="-5">
                <a:latin typeface="Times New Roman"/>
                <a:ea typeface="Times New Roman"/>
              </a:rPr>
              <a:t> </a:t>
            </a:r>
            <a:r>
              <a:rPr lang="ru-RU" i="1" spc="-5" smtClean="0">
                <a:latin typeface="Times New Roman"/>
                <a:ea typeface="Times New Roman"/>
              </a:rPr>
              <a:t> </a:t>
            </a:r>
            <a:r>
              <a:rPr lang="ru-RU" i="1" smtClean="0">
                <a:latin typeface="Times New Roman"/>
                <a:ea typeface="Times New Roman"/>
              </a:rPr>
              <a:t>навыков</a:t>
            </a:r>
            <a:r>
              <a:rPr lang="ru-RU" i="1" spc="-10" smtClean="0">
                <a:latin typeface="Times New Roman"/>
                <a:ea typeface="Times New Roman"/>
              </a:rPr>
              <a:t> </a:t>
            </a:r>
            <a:r>
              <a:rPr lang="ru-RU" i="1">
                <a:latin typeface="Times New Roman"/>
                <a:ea typeface="Times New Roman"/>
              </a:rPr>
              <a:t>по</a:t>
            </a:r>
            <a:r>
              <a:rPr lang="ru-RU" i="1" spc="-5">
                <a:latin typeface="Times New Roman"/>
                <a:ea typeface="Times New Roman"/>
              </a:rPr>
              <a:t> </a:t>
            </a:r>
            <a:r>
              <a:rPr lang="ru-RU" i="1">
                <a:latin typeface="Times New Roman"/>
                <a:ea typeface="Times New Roman"/>
              </a:rPr>
              <a:t>здоровому</a:t>
            </a:r>
            <a:r>
              <a:rPr lang="ru-RU" i="1" spc="-20">
                <a:latin typeface="Times New Roman"/>
                <a:ea typeface="Times New Roman"/>
              </a:rPr>
              <a:t> </a:t>
            </a:r>
            <a:r>
              <a:rPr lang="ru-RU" i="1">
                <a:latin typeface="Times New Roman"/>
                <a:ea typeface="Times New Roman"/>
              </a:rPr>
              <a:t>образу</a:t>
            </a:r>
            <a:r>
              <a:rPr lang="ru-RU" i="1" spc="-20">
                <a:latin typeface="Times New Roman"/>
                <a:ea typeface="Times New Roman"/>
              </a:rPr>
              <a:t> </a:t>
            </a:r>
            <a:r>
              <a:rPr lang="ru-RU" i="1">
                <a:latin typeface="Times New Roman"/>
                <a:ea typeface="Times New Roman"/>
              </a:rPr>
              <a:t>жизни.</a:t>
            </a:r>
          </a:p>
          <a:p>
            <a:pPr marL="2525395" indent="-2224405">
              <a:lnSpc>
                <a:spcPct val="93000"/>
              </a:lnSpc>
              <a:spcBef>
                <a:spcPts val="995"/>
              </a:spcBef>
              <a:spcAft>
                <a:spcPct val="0"/>
              </a:spcAft>
            </a:pPr>
            <a:r>
              <a:rPr lang="ru-RU" b="1">
                <a:latin typeface="Times New Roman"/>
                <a:ea typeface="Times New Roman"/>
              </a:rPr>
              <a:t> </a:t>
            </a:r>
            <a:r>
              <a:rPr lang="ru-RU" sz="2400" b="1" i="1" smtClean="0">
                <a:solidFill>
                  <a:srgbClr val="FF0000"/>
                </a:solidFill>
                <a:latin typeface="Times New Roman"/>
                <a:ea typeface="Times New Roman"/>
              </a:rPr>
              <a:t>Технологии</a:t>
            </a:r>
            <a:r>
              <a:rPr lang="ru-RU" sz="2400" b="1" i="1" spc="-12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>
                <a:solidFill>
                  <a:srgbClr val="FF0000"/>
                </a:solidFill>
                <a:latin typeface="Times New Roman"/>
                <a:ea typeface="Times New Roman"/>
              </a:rPr>
              <a:t>сохранения</a:t>
            </a:r>
            <a:r>
              <a:rPr lang="ru-RU" sz="2400" b="1" i="1" spc="-9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>
                <a:solidFill>
                  <a:srgbClr val="FF0000"/>
                </a:solidFill>
                <a:latin typeface="Times New Roman"/>
                <a:ea typeface="Times New Roman"/>
              </a:rPr>
              <a:t>и</a:t>
            </a:r>
            <a:r>
              <a:rPr lang="ru-RU" sz="2400" b="1" i="1" spc="-8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>
                <a:solidFill>
                  <a:srgbClr val="FF0000"/>
                </a:solidFill>
                <a:latin typeface="Times New Roman"/>
                <a:ea typeface="Times New Roman"/>
              </a:rPr>
              <a:t>стимулирования</a:t>
            </a:r>
            <a:r>
              <a:rPr lang="ru-RU" sz="2400" b="1" i="1" spc="-10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smtClean="0">
                <a:solidFill>
                  <a:srgbClr val="FF0000"/>
                </a:solidFill>
                <a:latin typeface="Times New Roman"/>
                <a:ea typeface="Times New Roman"/>
              </a:rPr>
              <a:t>здоровья</a:t>
            </a:r>
            <a:endParaRPr lang="ru-RU" b="1" i="1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endParaRPr lang="ru-RU" b="1">
              <a:latin typeface="Times New Roman"/>
              <a:ea typeface="Times New Roman"/>
            </a:endParaRPr>
          </a:p>
          <a:p>
            <a:pPr algn="ctr"/>
            <a:endParaRPr lang="ru-RU" b="1" smtClean="0">
              <a:latin typeface="Times New Roman"/>
              <a:ea typeface="Times New Roman"/>
            </a:endParaRPr>
          </a:p>
          <a:p>
            <a:pPr algn="ctr"/>
            <a:endParaRPr lang="ru-RU" b="1" smtClean="0">
              <a:latin typeface="Times New Roman"/>
              <a:ea typeface="Times New Roman"/>
            </a:endParaRPr>
          </a:p>
          <a:p>
            <a:pPr algn="ctr"/>
            <a:endParaRPr lang="ru-RU" b="1">
              <a:latin typeface="Times New Roman"/>
              <a:ea typeface="Times New Roman"/>
            </a:endParaRPr>
          </a:p>
          <a:p>
            <a:pPr algn="ctr"/>
            <a:r>
              <a:rPr lang="ru-RU" b="1" smtClean="0">
                <a:latin typeface="Times New Roman"/>
                <a:ea typeface="Times New Roman"/>
              </a:rPr>
              <a:t>Подвижные</a:t>
            </a:r>
            <a:r>
              <a:rPr lang="ru-RU" b="1" spc="-50" smtClean="0">
                <a:latin typeface="Times New Roman"/>
                <a:ea typeface="Times New Roman"/>
              </a:rPr>
              <a:t> </a:t>
            </a:r>
            <a:r>
              <a:rPr lang="ru-RU" b="1" smtClean="0">
                <a:latin typeface="Times New Roman"/>
                <a:ea typeface="Times New Roman"/>
              </a:rPr>
              <a:t>и</a:t>
            </a:r>
            <a:r>
              <a:rPr lang="ru-RU" b="1" spc="-20" smtClean="0">
                <a:latin typeface="Times New Roman"/>
                <a:ea typeface="Times New Roman"/>
              </a:rPr>
              <a:t> </a:t>
            </a:r>
            <a:r>
              <a:rPr lang="ru-RU" b="1" smtClean="0">
                <a:latin typeface="Times New Roman"/>
                <a:ea typeface="Times New Roman"/>
              </a:rPr>
              <a:t>спортивные</a:t>
            </a:r>
            <a:r>
              <a:rPr lang="ru-RU" b="1" spc="-40" smtClean="0">
                <a:latin typeface="Times New Roman"/>
                <a:ea typeface="Times New Roman"/>
              </a:rPr>
              <a:t> </a:t>
            </a:r>
            <a:r>
              <a:rPr lang="ru-RU" b="1" smtClean="0">
                <a:latin typeface="Times New Roman"/>
                <a:ea typeface="Times New Roman"/>
              </a:rPr>
              <a:t>игры    </a:t>
            </a:r>
            <a:r>
              <a:rPr lang="ru-RU" b="1">
                <a:latin typeface="Times New Roman"/>
                <a:ea typeface="Times New Roman"/>
              </a:rPr>
              <a:t>	</a:t>
            </a:r>
            <a:r>
              <a:rPr lang="ru-RU" b="1" smtClean="0">
                <a:latin typeface="Times New Roman"/>
                <a:ea typeface="Times New Roman"/>
              </a:rPr>
              <a:t>   Дыхательная</a:t>
            </a:r>
            <a:r>
              <a:rPr lang="ru-RU" b="1" spc="-75" smtClean="0">
                <a:latin typeface="Times New Roman"/>
                <a:ea typeface="Times New Roman"/>
              </a:rPr>
              <a:t> </a:t>
            </a:r>
            <a:r>
              <a:rPr lang="ru-RU" b="1">
                <a:latin typeface="Times New Roman"/>
                <a:ea typeface="Times New Roman"/>
              </a:rPr>
              <a:t>гимнастика</a:t>
            </a: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562351" y="2420888"/>
            <a:ext cx="288032" cy="723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9317" y="2276872"/>
            <a:ext cx="3476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2562351" y="3855780"/>
            <a:ext cx="288032" cy="723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245956" y="3855780"/>
            <a:ext cx="288032" cy="723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15536" y="4797152"/>
            <a:ext cx="3448452" cy="523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08822" y="4771517"/>
            <a:ext cx="3448452" cy="523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Точечный массаж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033" y="5271523"/>
            <a:ext cx="3476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085536" y="6237312"/>
            <a:ext cx="3448452" cy="523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Артикуляционная, дыхательная гимнастика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004" y="116632"/>
            <a:ext cx="7913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Здоровьесберегающие технологии </a:t>
            </a:r>
            <a:endParaRPr lang="ru-RU" sz="4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7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/>
      <p:bldP spid="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D:\Пользователь\Desktop\Фото 2 младшая группа\IMG-20230420-WA00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34585"/>
            <a:ext cx="2600325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Пользователь\Desktop\Фото 2 младшая группа\IMG_20230424_09541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837" y="2690712"/>
            <a:ext cx="381642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Пользователь\Desktop\Фото 2 младшая группа\IMG_20230424_09535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3408" y="241298"/>
            <a:ext cx="3849712" cy="292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Пользователь\Desktop\Фото 2 младшая группа\IMG_20230424_09534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221088"/>
            <a:ext cx="3209925" cy="240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Пользователь\Desktop\Фото 2 младшая группа\IMG_20230424_09523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4519161"/>
            <a:ext cx="2808312" cy="210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Пользователь\Desktop\Фото 2 младшая группа\IMG_20230424_095154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837" y="264973"/>
            <a:ext cx="2273585" cy="244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488806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166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386" y="33265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>
                <a:latin typeface="Times New Roman" pitchFamily="18" charset="0"/>
                <a:cs typeface="Times New Roman" panose="02020603050405020304" pitchFamily="18" charset="0"/>
              </a:rPr>
              <a:t>Задача охраны, сохранения и укрепления здоровья детей одна из ключевых в построении и развитии системы дошкольного образования. Здоровье, как функция успешной жизни, в наше время становится необходимым условием культурного развития человека. Вот почему так важно сформировать привычку к здоровому образу жизни в дошкольном возрасте.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997442"/>
            <a:ext cx="655272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5950" indent="-472440" algn="ctr">
              <a:lnSpc>
                <a:spcPct val="156000"/>
              </a:lnSpc>
              <a:spcBef>
                <a:spcPts val="655"/>
              </a:spcBef>
              <a:spcAft>
                <a:spcPct val="0"/>
              </a:spcAft>
            </a:pPr>
            <a:r>
              <a:rPr lang="ru-RU" sz="2000" b="1" i="1">
                <a:solidFill>
                  <a:srgbClr val="FF0000"/>
                </a:solidFill>
                <a:latin typeface="Times New Roman"/>
                <a:ea typeface="Times New Roman"/>
              </a:rPr>
              <a:t>Применение</a:t>
            </a:r>
            <a:r>
              <a:rPr lang="ru-RU" sz="2000" b="1" i="1" spc="-8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err="1">
                <a:solidFill>
                  <a:srgbClr val="FF0000"/>
                </a:solidFill>
                <a:latin typeface="Times New Roman"/>
                <a:ea typeface="Times New Roman"/>
              </a:rPr>
              <a:t>здоровьесберегающей</a:t>
            </a:r>
            <a:r>
              <a:rPr lang="ru-RU" sz="2000" b="1" i="1" spc="-11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smtClean="0">
                <a:solidFill>
                  <a:srgbClr val="FF0000"/>
                </a:solidFill>
                <a:latin typeface="Times New Roman"/>
                <a:ea typeface="Times New Roman"/>
              </a:rPr>
              <a:t>технологий</a:t>
            </a:r>
            <a:r>
              <a:rPr lang="ru-RU" sz="2000" b="1" i="1" spc="-75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>
                <a:solidFill>
                  <a:srgbClr val="FF0000"/>
                </a:solidFill>
                <a:latin typeface="Times New Roman"/>
                <a:ea typeface="Times New Roman"/>
              </a:rPr>
              <a:t>служит</a:t>
            </a:r>
            <a:r>
              <a:rPr lang="ru-RU" sz="2000" b="1" i="1" spc="-9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>
                <a:solidFill>
                  <a:srgbClr val="FF0000"/>
                </a:solidFill>
                <a:latin typeface="Times New Roman"/>
                <a:ea typeface="Times New Roman"/>
              </a:rPr>
              <a:t>для</a:t>
            </a:r>
            <a:r>
              <a:rPr lang="ru-RU" sz="2000" b="1" i="1" spc="-9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>
                <a:solidFill>
                  <a:srgbClr val="FF0000"/>
                </a:solidFill>
                <a:latin typeface="Times New Roman"/>
                <a:ea typeface="Times New Roman"/>
              </a:rPr>
              <a:t>формирования</a:t>
            </a:r>
            <a:r>
              <a:rPr lang="ru-RU" sz="2000" b="1" i="1" spc="-43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>
                <a:solidFill>
                  <a:srgbClr val="FF0000"/>
                </a:solidFill>
                <a:latin typeface="Times New Roman"/>
                <a:ea typeface="Times New Roman"/>
              </a:rPr>
              <a:t>предпосылок</a:t>
            </a:r>
            <a:r>
              <a:rPr lang="ru-RU" sz="2000" b="1" i="1" spc="-2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>
                <a:solidFill>
                  <a:srgbClr val="FF0000"/>
                </a:solidFill>
                <a:latin typeface="Times New Roman"/>
                <a:ea typeface="Times New Roman"/>
              </a:rPr>
              <a:t>функциональной</a:t>
            </a:r>
            <a:r>
              <a:rPr lang="ru-RU" sz="2000" b="1" i="1" spc="-1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>
                <a:solidFill>
                  <a:srgbClr val="FF0000"/>
                </a:solidFill>
                <a:latin typeface="Times New Roman"/>
                <a:ea typeface="Times New Roman"/>
              </a:rPr>
              <a:t>грамотности</a:t>
            </a:r>
            <a:r>
              <a:rPr lang="ru-RU" sz="2000" b="1" i="1" spc="-3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>
                <a:solidFill>
                  <a:srgbClr val="FF0000"/>
                </a:solidFill>
                <a:latin typeface="Times New Roman"/>
                <a:ea typeface="Times New Roman"/>
              </a:rPr>
              <a:t>в</a:t>
            </a:r>
            <a:r>
              <a:rPr lang="ru-RU" sz="2000" b="1" i="1" spc="-2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>
                <a:solidFill>
                  <a:srgbClr val="FF0000"/>
                </a:solidFill>
                <a:latin typeface="Times New Roman"/>
                <a:ea typeface="Times New Roman"/>
              </a:rPr>
              <a:t>вопросах</a:t>
            </a:r>
            <a:r>
              <a:rPr lang="ru-RU" sz="2000" b="1" i="1" spc="-3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>
                <a:solidFill>
                  <a:srgbClr val="FF0000"/>
                </a:solidFill>
                <a:latin typeface="Times New Roman"/>
                <a:ea typeface="Times New Roman"/>
              </a:rPr>
              <a:t>здоровья.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pic>
        <p:nvPicPr>
          <p:cNvPr id="6" name="image187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2843808" y="4552315"/>
            <a:ext cx="3158490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81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166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431" y="69743"/>
            <a:ext cx="8992065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8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экспериментирования</a:t>
            </a:r>
            <a:endParaRPr kumimoji="0" lang="ru-RU" altLang="ru-RU" sz="28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kumimoji="0" lang="ru-RU" altLang="ru-RU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детей об объектах живой и неживой природы,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i="1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i="1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рактическое, самостоятельное познание</a:t>
            </a:r>
            <a:endParaRPr kumimoji="0" lang="ru-RU" altLang="ru-RU" i="1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b="1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Экспериментировать дети могут практически во всех видах деятельности под присмотром взрослого (воспитателя, родителей).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4" t="47768" r="42697"/>
          <a:stretch>
            <a:fillRect/>
          </a:stretch>
        </p:blipFill>
        <p:spPr bwMode="auto">
          <a:xfrm>
            <a:off x="3491880" y="3209064"/>
            <a:ext cx="2448272" cy="220413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85625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Детское игровое экспериментирование включает эксперименты с: 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sz="1600" i="1" smtClean="0">
                <a:latin typeface="Times New Roman" pitchFamily="18" charset="0"/>
                <a:cs typeface="Times New Roman" panose="02020603050405020304" pitchFamily="18" charset="0"/>
              </a:rPr>
              <a:t>Песком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sz="1600" i="1" smtClean="0">
                <a:latin typeface="Times New Roman" pitchFamily="18" charset="0"/>
                <a:cs typeface="Times New Roman" panose="02020603050405020304" pitchFamily="18" charset="0"/>
              </a:rPr>
              <a:t>Водой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sz="1600" i="1" smtClean="0">
                <a:latin typeface="Times New Roman" pitchFamily="18" charset="0"/>
                <a:cs typeface="Times New Roman" panose="02020603050405020304" pitchFamily="18" charset="0"/>
              </a:rPr>
              <a:t>Объектами живой природы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sz="1600" i="1" smtClean="0">
                <a:latin typeface="Times New Roman" pitchFamily="18" charset="0"/>
                <a:cs typeface="Times New Roman" panose="02020603050405020304" pitchFamily="18" charset="0"/>
              </a:rPr>
              <a:t>Предметами и материалами </a:t>
            </a:r>
            <a:endParaRPr lang="ru-RU" sz="16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Пользователь\Desktop\Фото 2 младшая группа\IMG-20230421-WA002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0853" y="2347290"/>
            <a:ext cx="2266950" cy="30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Пользователь\Desktop\Фото 2 младшая группа\IMG-20230421-WA003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367236"/>
            <a:ext cx="1800200" cy="298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Пользователь\Desktop\Фото 2 младшая группа\IMG-20230421-WA004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44"/>
          <a:stretch>
            <a:fillRect/>
          </a:stretch>
        </p:blipFill>
        <p:spPr bwMode="auto">
          <a:xfrm>
            <a:off x="1998795" y="4723017"/>
            <a:ext cx="2092960" cy="2019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058137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166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69" y="908720"/>
            <a:ext cx="91265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cshape232"/>
          <p:cNvSpPr txBox="1">
            <a:spLocks noChangeArrowheads="1"/>
          </p:cNvSpPr>
          <p:nvPr/>
        </p:nvSpPr>
        <p:spPr bwMode="auto">
          <a:xfrm>
            <a:off x="99769" y="3645024"/>
            <a:ext cx="8846674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723900" lvl="1" indent="0" algn="ctr" defTabSz="914400" rtl="0" eaLnBrk="1" fontAlgn="base" latinLnBrk="0" hangingPunct="1">
              <a:lnSpc>
                <a:spcPct val="100000"/>
              </a:lnSpc>
              <a:spcBef>
                <a:spcPts val="85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ru-RU" altLang="ru-RU" sz="28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Применение технологии экспериментирования служит для формирования предпосылки естественно-научной грамотности</a:t>
            </a:r>
            <a:endParaRPr kumimoji="0" lang="ru-RU" alt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8137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16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0"/>
            <a:ext cx="37444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</a:t>
            </a:r>
            <a:endParaRPr lang="ru-RU" sz="4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4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769441"/>
            <a:ext cx="9126537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87" y="2420888"/>
            <a:ext cx="8452494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7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10" y="3933056"/>
            <a:ext cx="9126537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9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0" y="4678400"/>
            <a:ext cx="9126537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70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203" y="1490007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6600" b="1" i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6600" b="1" i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0" t="3489" r="21815" b="3112"/>
          <a:stretch>
            <a:fillRect/>
          </a:stretch>
        </p:blipFill>
        <p:spPr bwMode="auto">
          <a:xfrm>
            <a:off x="1691680" y="2758760"/>
            <a:ext cx="204923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r="10385"/>
          <a:stretch>
            <a:fillRect/>
          </a:stretch>
        </p:blipFill>
        <p:spPr bwMode="auto">
          <a:xfrm>
            <a:off x="5220072" y="2771729"/>
            <a:ext cx="22791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68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738430"/>
            <a:ext cx="7344816" cy="503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6690" marR="310515" indent="450850" algn="just">
              <a:lnSpc>
                <a:spcPct val="102000"/>
              </a:lnSpc>
              <a:spcBef>
                <a:spcPts val="365"/>
              </a:spcBef>
              <a:spcAft>
                <a:spcPct val="0"/>
              </a:spcAft>
            </a:pPr>
            <a:r>
              <a:rPr lang="ru-RU" sz="2400" b="1" i="1" smtClean="0">
                <a:solidFill>
                  <a:srgbClr val="C00000"/>
                </a:solidFill>
                <a:latin typeface="Times New Roman"/>
                <a:ea typeface="Times New Roman"/>
              </a:rPr>
              <a:t>«Функциональная </a:t>
            </a:r>
            <a:r>
              <a:rPr lang="ru-RU" sz="2400" b="1" i="1">
                <a:solidFill>
                  <a:srgbClr val="C00000"/>
                </a:solidFill>
                <a:latin typeface="Times New Roman"/>
                <a:ea typeface="Times New Roman"/>
              </a:rPr>
              <a:t>грамотность </a:t>
            </a:r>
            <a:r>
              <a:rPr lang="ru-RU" sz="1400" b="1" i="1">
                <a:latin typeface="Times New Roman"/>
                <a:ea typeface="Times New Roman"/>
              </a:rPr>
              <a:t>— </a:t>
            </a:r>
            <a:r>
              <a:rPr lang="ru-RU" sz="1400" b="1" i="1" smtClean="0">
                <a:latin typeface="Times New Roman"/>
                <a:ea typeface="Times New Roman"/>
              </a:rPr>
              <a:t>это способность использовать все приобретаемые </a:t>
            </a:r>
            <a:r>
              <a:rPr lang="ru-RU" sz="1400" b="1" i="1" spc="5" smtClean="0">
                <a:latin typeface="Times New Roman"/>
                <a:ea typeface="Times New Roman"/>
              </a:rPr>
              <a:t> </a:t>
            </a:r>
            <a:r>
              <a:rPr lang="ru-RU" sz="1400" b="1" i="1">
                <a:latin typeface="Times New Roman"/>
                <a:ea typeface="Times New Roman"/>
              </a:rPr>
              <a:t>жизни</a:t>
            </a:r>
            <a:r>
              <a:rPr lang="ru-RU" sz="1400" b="1" i="1" spc="5">
                <a:latin typeface="Times New Roman"/>
                <a:ea typeface="Times New Roman"/>
              </a:rPr>
              <a:t> </a:t>
            </a:r>
            <a:r>
              <a:rPr lang="ru-RU" sz="1400" b="1" i="1" smtClean="0">
                <a:latin typeface="Times New Roman"/>
                <a:ea typeface="Times New Roman"/>
              </a:rPr>
              <a:t>знания, умения и навыки </a:t>
            </a:r>
            <a:r>
              <a:rPr lang="ru-RU" sz="1400" b="1" i="1" spc="5" smtClean="0">
                <a:latin typeface="Times New Roman"/>
                <a:ea typeface="Times New Roman"/>
              </a:rPr>
              <a:t> </a:t>
            </a:r>
            <a:r>
              <a:rPr lang="ru-RU" sz="1400" b="1" i="1">
                <a:latin typeface="Times New Roman"/>
                <a:ea typeface="Times New Roman"/>
              </a:rPr>
              <a:t>для</a:t>
            </a:r>
            <a:r>
              <a:rPr lang="ru-RU" sz="1400" b="1" i="1" spc="5">
                <a:latin typeface="Times New Roman"/>
                <a:ea typeface="Times New Roman"/>
              </a:rPr>
              <a:t> </a:t>
            </a:r>
            <a:r>
              <a:rPr lang="ru-RU" sz="1400" b="1" i="1">
                <a:latin typeface="Times New Roman"/>
                <a:ea typeface="Times New Roman"/>
              </a:rPr>
              <a:t>решения</a:t>
            </a:r>
            <a:r>
              <a:rPr lang="ru-RU" sz="1400" b="1" i="1" spc="5">
                <a:latin typeface="Times New Roman"/>
                <a:ea typeface="Times New Roman"/>
              </a:rPr>
              <a:t> </a:t>
            </a:r>
            <a:r>
              <a:rPr lang="ru-RU" sz="1400" b="1" i="1">
                <a:latin typeface="Times New Roman"/>
                <a:ea typeface="Times New Roman"/>
              </a:rPr>
              <a:t>широкого</a:t>
            </a:r>
            <a:r>
              <a:rPr lang="ru-RU" sz="1400" b="1" i="1" spc="5">
                <a:latin typeface="Times New Roman"/>
                <a:ea typeface="Times New Roman"/>
              </a:rPr>
              <a:t> </a:t>
            </a:r>
            <a:r>
              <a:rPr lang="ru-RU" sz="1400" b="1" i="1">
                <a:latin typeface="Times New Roman"/>
                <a:ea typeface="Times New Roman"/>
              </a:rPr>
              <a:t>диапазона</a:t>
            </a:r>
            <a:r>
              <a:rPr lang="ru-RU" sz="1400" b="1" i="1" spc="5">
                <a:latin typeface="Times New Roman"/>
                <a:ea typeface="Times New Roman"/>
              </a:rPr>
              <a:t> </a:t>
            </a:r>
            <a:r>
              <a:rPr lang="ru-RU" sz="1400" b="1" i="1">
                <a:latin typeface="Times New Roman"/>
                <a:ea typeface="Times New Roman"/>
              </a:rPr>
              <a:t>жизненных</a:t>
            </a:r>
            <a:r>
              <a:rPr lang="ru-RU" sz="1400" b="1" i="1" spc="5">
                <a:latin typeface="Times New Roman"/>
                <a:ea typeface="Times New Roman"/>
              </a:rPr>
              <a:t> </a:t>
            </a:r>
            <a:r>
              <a:rPr lang="ru-RU" sz="1400" b="1" i="1">
                <a:latin typeface="Times New Roman"/>
                <a:ea typeface="Times New Roman"/>
              </a:rPr>
              <a:t>задач</a:t>
            </a:r>
            <a:r>
              <a:rPr lang="ru-RU" sz="1400" b="1" i="1" spc="5">
                <a:latin typeface="Times New Roman"/>
                <a:ea typeface="Times New Roman"/>
              </a:rPr>
              <a:t> </a:t>
            </a:r>
            <a:r>
              <a:rPr lang="ru-RU" sz="1400" b="1" i="1">
                <a:latin typeface="Times New Roman"/>
                <a:ea typeface="Times New Roman"/>
              </a:rPr>
              <a:t>в</a:t>
            </a:r>
            <a:r>
              <a:rPr lang="ru-RU" sz="1400" b="1" i="1" spc="5">
                <a:latin typeface="Times New Roman"/>
                <a:ea typeface="Times New Roman"/>
              </a:rPr>
              <a:t> </a:t>
            </a:r>
            <a:r>
              <a:rPr lang="ru-RU" sz="1400" b="1" i="1">
                <a:latin typeface="Times New Roman"/>
                <a:ea typeface="Times New Roman"/>
              </a:rPr>
              <a:t>различных</a:t>
            </a:r>
            <a:r>
              <a:rPr lang="ru-RU" sz="1400" b="1" i="1" spc="-385">
                <a:latin typeface="Times New Roman"/>
                <a:ea typeface="Times New Roman"/>
              </a:rPr>
              <a:t> </a:t>
            </a:r>
            <a:r>
              <a:rPr lang="ru-RU" sz="1400" b="1" i="1">
                <a:latin typeface="Times New Roman"/>
                <a:ea typeface="Times New Roman"/>
              </a:rPr>
              <a:t>сферах</a:t>
            </a:r>
            <a:r>
              <a:rPr lang="ru-RU" sz="1400" b="1" i="1" spc="5">
                <a:latin typeface="Times New Roman"/>
                <a:ea typeface="Times New Roman"/>
              </a:rPr>
              <a:t> </a:t>
            </a:r>
            <a:r>
              <a:rPr lang="ru-RU" sz="1400" b="1" i="1">
                <a:latin typeface="Times New Roman"/>
                <a:ea typeface="Times New Roman"/>
              </a:rPr>
              <a:t>человеческой</a:t>
            </a:r>
            <a:r>
              <a:rPr lang="ru-RU" sz="1400" b="1" i="1" spc="10">
                <a:latin typeface="Times New Roman"/>
                <a:ea typeface="Times New Roman"/>
              </a:rPr>
              <a:t> </a:t>
            </a:r>
            <a:r>
              <a:rPr lang="ru-RU" sz="1400" b="1" i="1">
                <a:latin typeface="Times New Roman"/>
                <a:ea typeface="Times New Roman"/>
              </a:rPr>
              <a:t>деятельности,</a:t>
            </a:r>
            <a:r>
              <a:rPr lang="ru-RU" sz="1400" b="1" i="1" spc="45">
                <a:latin typeface="Times New Roman"/>
                <a:ea typeface="Times New Roman"/>
              </a:rPr>
              <a:t> </a:t>
            </a:r>
            <a:r>
              <a:rPr lang="ru-RU" sz="1400" b="1" i="1" smtClean="0">
                <a:latin typeface="Times New Roman"/>
                <a:ea typeface="Times New Roman"/>
              </a:rPr>
              <a:t>общения </a:t>
            </a:r>
            <a:r>
              <a:rPr lang="ru-RU" sz="1400" b="1" i="1">
                <a:latin typeface="Times New Roman"/>
                <a:ea typeface="Times New Roman"/>
              </a:rPr>
              <a:t>и</a:t>
            </a:r>
            <a:r>
              <a:rPr lang="ru-RU" sz="1400" b="1" i="1" spc="-5">
                <a:latin typeface="Times New Roman"/>
                <a:ea typeface="Times New Roman"/>
              </a:rPr>
              <a:t> </a:t>
            </a:r>
            <a:r>
              <a:rPr lang="ru-RU" sz="1400" b="1" i="1">
                <a:latin typeface="Times New Roman"/>
                <a:ea typeface="Times New Roman"/>
              </a:rPr>
              <a:t>социальных отношений» </a:t>
            </a:r>
            <a:endParaRPr lang="ru-RU" sz="1400" i="1">
              <a:latin typeface="Times New Roman"/>
              <a:ea typeface="Times New Roman"/>
            </a:endParaRPr>
          </a:p>
          <a:p>
            <a:pPr marL="186690" marR="310515" indent="450850" algn="just">
              <a:lnSpc>
                <a:spcPct val="102000"/>
              </a:lnSpc>
              <a:spcBef>
                <a:spcPts val="365"/>
              </a:spcBef>
              <a:spcAft>
                <a:spcPct val="0"/>
              </a:spcAft>
            </a:pPr>
            <a:r>
              <a:rPr lang="ru-RU" sz="1400" b="1" i="1" smtClean="0">
                <a:latin typeface="Times New Roman"/>
                <a:ea typeface="Times New Roman"/>
              </a:rPr>
              <a:t>                                                                                                                  А.А.Леонтьев</a:t>
            </a:r>
            <a:endParaRPr lang="ru-RU" sz="1400" i="1">
              <a:latin typeface="Times New Roman"/>
              <a:ea typeface="Times New Roman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ru-RU" sz="1400" i="1">
                <a:latin typeface="Times New Roman"/>
                <a:ea typeface="Times New Roman"/>
              </a:rPr>
              <a:t> </a:t>
            </a:r>
            <a:r>
              <a:rPr lang="ru-RU" sz="2400" i="1" smtClean="0">
                <a:solidFill>
                  <a:srgbClr val="FF0000"/>
                </a:solidFill>
                <a:latin typeface="Times New Roman"/>
                <a:ea typeface="Times New Roman"/>
              </a:rPr>
              <a:t>Цель педагога:</a:t>
            </a:r>
            <a:r>
              <a:rPr lang="ru-RU" sz="1400" i="1" smtClean="0">
                <a:latin typeface="Times New Roman"/>
                <a:ea typeface="Times New Roman"/>
              </a:rPr>
              <a:t> </a:t>
            </a: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ru-RU" sz="1600" i="1" smtClean="0">
                <a:latin typeface="Times New Roman"/>
                <a:ea typeface="Times New Roman"/>
              </a:rPr>
              <a:t>помочь детям с лёгкостью воспринимать окружающий мир , научить адаптироваться в любых ситуациях, находить нестандартные решения и идти к поставленной цели.</a:t>
            </a: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ru-RU" sz="2400" i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Задачи:</a:t>
            </a:r>
          </a:p>
          <a:p>
            <a:pPr marL="285750" indent="-285750" algn="just">
              <a:lnSpc>
                <a:spcPct val="93000"/>
              </a:lnSpc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i="1" smtClean="0">
                <a:latin typeface="Times New Roman"/>
                <a:ea typeface="Times New Roman"/>
              </a:rPr>
              <a:t>Стремиться к максимальной поддержки инициативы и самостоятельной активности детей в образовательной деятельности, в решении образовательных и жизненных задач.</a:t>
            </a:r>
          </a:p>
          <a:p>
            <a:pPr marL="285750" indent="-285750" algn="just">
              <a:lnSpc>
                <a:spcPct val="93000"/>
              </a:lnSpc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i="1" smtClean="0">
                <a:latin typeface="Times New Roman"/>
                <a:ea typeface="Times New Roman"/>
              </a:rPr>
              <a:t>В организации образовательной максимально активизировать психические процессы (внимание, память, мышление, воображение)</a:t>
            </a:r>
          </a:p>
          <a:p>
            <a:pPr marL="285750" indent="-285750" algn="just">
              <a:lnSpc>
                <a:spcPct val="93000"/>
              </a:lnSpc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i="1" smtClean="0">
                <a:latin typeface="Times New Roman"/>
                <a:ea typeface="Times New Roman"/>
              </a:rPr>
              <a:t>Для возможности целостного восприятия ребёнком окружающего мира активно использовать интегрированный подход, позволяющий решать задачи нескольких образовательных областей в рамках одного мероприятия. </a:t>
            </a: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endParaRPr lang="ru-RU" sz="1600" i="1" smtClean="0">
              <a:latin typeface="Times New Roman"/>
              <a:ea typeface="Times New Roman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endParaRPr lang="ru-RU" sz="1400" i="1"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256" y="260648"/>
            <a:ext cx="70714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Что такое функциональная </a:t>
            </a:r>
          </a:p>
          <a:p>
            <a:pPr algn="ctr"/>
            <a:r>
              <a:rPr lang="ru-RU" sz="4400" i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грамотность?</a:t>
            </a:r>
            <a:endParaRPr lang="ru-RU" sz="4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1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051720" y="482041"/>
            <a:ext cx="4806280" cy="792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620688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4015">
              <a:spcBef>
                <a:spcPts val="620"/>
              </a:spcBef>
              <a:spcAft>
                <a:spcPct val="0"/>
              </a:spcAft>
            </a:pPr>
            <a:r>
              <a:rPr lang="ru-RU" sz="2000" b="1">
                <a:solidFill>
                  <a:srgbClr val="C00000"/>
                </a:solidFill>
                <a:latin typeface="Times New Roman"/>
                <a:ea typeface="Times New Roman"/>
              </a:rPr>
              <a:t>Функциональная</a:t>
            </a:r>
            <a:r>
              <a:rPr lang="ru-RU" sz="2000" b="1" spc="-105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/>
                <a:ea typeface="Times New Roman"/>
              </a:rPr>
              <a:t>грамотность</a:t>
            </a:r>
            <a:endParaRPr lang="ru-RU" sz="1100">
              <a:latin typeface="Times New Roman"/>
              <a:ea typeface="Times New Roman"/>
            </a:endParaRPr>
          </a:p>
          <a:p>
            <a:pPr>
              <a:spcAft>
                <a:spcPct val="0"/>
              </a:spcAft>
            </a:pPr>
            <a:br>
              <a:rPr lang="ru-RU" sz="1100">
                <a:latin typeface="Times New Roman"/>
                <a:ea typeface="Times New Roman"/>
              </a:rPr>
            </a:br>
            <a:endParaRPr lang="ru-RU" sz="1100">
              <a:latin typeface="Times New Roman"/>
              <a:ea typeface="Times New Roman"/>
            </a:endParaRPr>
          </a:p>
          <a:p>
            <a:pPr>
              <a:spcBef>
                <a:spcPts val="30"/>
              </a:spcBef>
              <a:spcAft>
                <a:spcPct val="0"/>
              </a:spcAft>
            </a:pPr>
            <a:r>
              <a:rPr lang="ru-RU" sz="2100" b="1">
                <a:latin typeface="Times New Roman"/>
                <a:ea typeface="Times New Roman"/>
              </a:rPr>
              <a:t> </a:t>
            </a:r>
            <a:endParaRPr lang="ru-RU">
              <a:latin typeface="Times New Roman"/>
              <a:ea typeface="Times New Roman"/>
            </a:endParaRPr>
          </a:p>
        </p:txBody>
      </p:sp>
      <p:pic>
        <p:nvPicPr>
          <p:cNvPr id="20" name="image11.jpeg"/>
          <p:cNvPicPr/>
          <p:nvPr/>
        </p:nvPicPr>
        <p:blipFill>
          <a:blip r:embed="rId3"/>
          <a:srcRect l="-773" t="10678" r="2613" b="10949"/>
          <a:stretch>
            <a:fillRect/>
          </a:stretch>
        </p:blipFill>
        <p:spPr>
          <a:xfrm>
            <a:off x="2555776" y="2381620"/>
            <a:ext cx="3672409" cy="318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Лента лицом вниз 3"/>
          <p:cNvSpPr/>
          <p:nvPr/>
        </p:nvSpPr>
        <p:spPr>
          <a:xfrm>
            <a:off x="359532" y="1556792"/>
            <a:ext cx="3024336" cy="1299319"/>
          </a:xfrm>
          <a:prstGeom prst="ribb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190423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/>
              <a:t>Читательская грамотность</a:t>
            </a:r>
            <a:endParaRPr lang="ru-RU" b="1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527374"/>
            <a:ext cx="30480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218178"/>
            <a:ext cx="30480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16825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5184213"/>
            <a:ext cx="30480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26501" y="185870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/>
              <a:t>Естественно-научная грамотность</a:t>
            </a:r>
            <a:endParaRPr lang="ru-RU" b="1"/>
          </a:p>
        </p:txBody>
      </p:sp>
      <p:sp>
        <p:nvSpPr>
          <p:cNvPr id="8" name="TextBox 7"/>
          <p:cNvSpPr txBox="1"/>
          <p:nvPr/>
        </p:nvSpPr>
        <p:spPr>
          <a:xfrm>
            <a:off x="647564" y="5577169"/>
            <a:ext cx="211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/>
              <a:t>Финансовая </a:t>
            </a:r>
          </a:p>
          <a:p>
            <a:pPr algn="ctr"/>
            <a:r>
              <a:rPr lang="ru-RU" b="1" smtClean="0"/>
              <a:t>грамотность</a:t>
            </a:r>
            <a:endParaRPr lang="ru-RU" b="1"/>
          </a:p>
        </p:txBody>
      </p:sp>
      <p:sp>
        <p:nvSpPr>
          <p:cNvPr id="12" name="TextBox 11"/>
          <p:cNvSpPr txBox="1"/>
          <p:nvPr/>
        </p:nvSpPr>
        <p:spPr>
          <a:xfrm>
            <a:off x="6320549" y="5590158"/>
            <a:ext cx="1923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mtClean="0"/>
              <a:t>Математическая грамотность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3401052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1"/>
      <p:bldP spid="5" grpId="2"/>
      <p:bldP spid="7" grpId="3"/>
      <p:bldP spid="8" grpId="4"/>
      <p:bldP spid="12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763" y="22381"/>
            <a:ext cx="9042259" cy="683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010" marR="1229360" algn="ctr">
              <a:lnSpc>
                <a:spcPct val="103000"/>
              </a:lnSpc>
              <a:spcBef>
                <a:spcPts val="335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33"/>
                </a:solidFill>
                <a:latin typeface="Times New Roman"/>
                <a:ea typeface="Times New Roman"/>
              </a:rPr>
              <a:t>Эффективные</a:t>
            </a:r>
            <a:r>
              <a:rPr lang="ru-RU" sz="2400" b="1" spc="-25" smtClean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400" b="1">
                <a:solidFill>
                  <a:srgbClr val="333333"/>
                </a:solidFill>
                <a:latin typeface="Times New Roman"/>
                <a:ea typeface="Times New Roman"/>
              </a:rPr>
              <a:t>технологии</a:t>
            </a:r>
            <a:r>
              <a:rPr lang="ru-RU" sz="2400" b="1" spc="-5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400" b="1">
                <a:solidFill>
                  <a:srgbClr val="333333"/>
                </a:solidFill>
                <a:latin typeface="Times New Roman"/>
                <a:ea typeface="Times New Roman"/>
              </a:rPr>
              <a:t>в</a:t>
            </a:r>
            <a:r>
              <a:rPr lang="ru-RU" sz="2400" b="1" spc="-75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400" b="1">
                <a:solidFill>
                  <a:srgbClr val="333333"/>
                </a:solidFill>
                <a:latin typeface="Times New Roman"/>
                <a:ea typeface="Times New Roman"/>
              </a:rPr>
              <a:t>образовательной</a:t>
            </a:r>
            <a:r>
              <a:rPr lang="ru-RU" sz="2400" b="1" spc="-6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400" b="1">
                <a:solidFill>
                  <a:srgbClr val="333333"/>
                </a:solidFill>
                <a:latin typeface="Times New Roman"/>
                <a:ea typeface="Times New Roman"/>
              </a:rPr>
              <a:t>деятельности</a:t>
            </a:r>
            <a:r>
              <a:rPr lang="ru-RU" sz="2400" b="1" spc="-7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400" b="1">
                <a:solidFill>
                  <a:srgbClr val="333333"/>
                </a:solidFill>
                <a:latin typeface="Times New Roman"/>
                <a:ea typeface="Times New Roman"/>
              </a:rPr>
              <a:t>для</a:t>
            </a:r>
            <a:r>
              <a:rPr lang="ru-RU" sz="2400" b="1" spc="-585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400" b="1">
                <a:solidFill>
                  <a:srgbClr val="333333"/>
                </a:solidFill>
                <a:latin typeface="Times New Roman"/>
                <a:ea typeface="Times New Roman"/>
              </a:rPr>
              <a:t>формирования</a:t>
            </a:r>
            <a:r>
              <a:rPr lang="ru-RU" sz="2400" b="1" spc="-1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400" b="1">
                <a:solidFill>
                  <a:srgbClr val="333333"/>
                </a:solidFill>
                <a:latin typeface="Times New Roman"/>
                <a:ea typeface="Times New Roman"/>
              </a:rPr>
              <a:t>предпосылок</a:t>
            </a:r>
            <a:r>
              <a:rPr lang="ru-RU" sz="2400" b="1" spc="-25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400" b="1">
                <a:solidFill>
                  <a:srgbClr val="333333"/>
                </a:solidFill>
                <a:latin typeface="Times New Roman"/>
                <a:ea typeface="Times New Roman"/>
              </a:rPr>
              <a:t>функциональной</a:t>
            </a:r>
            <a:r>
              <a:rPr lang="ru-RU" sz="2400" b="1" spc="-1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400" b="1">
                <a:solidFill>
                  <a:srgbClr val="333333"/>
                </a:solidFill>
                <a:latin typeface="Times New Roman"/>
                <a:ea typeface="Times New Roman"/>
              </a:rPr>
              <a:t>грамотности</a:t>
            </a:r>
            <a:r>
              <a:rPr lang="ru-RU" sz="2400" b="1" spc="-5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400" b="1">
                <a:latin typeface="Times New Roman"/>
                <a:ea typeface="Times New Roman"/>
              </a:rPr>
              <a:t>у детей</a:t>
            </a:r>
            <a:r>
              <a:rPr lang="ru-RU" sz="2400" b="1" spc="-30">
                <a:latin typeface="Times New Roman"/>
                <a:ea typeface="Times New Roman"/>
              </a:rPr>
              <a:t> </a:t>
            </a:r>
            <a:r>
              <a:rPr lang="ru-RU" sz="2400" b="1" smtClean="0">
                <a:latin typeface="Times New Roman"/>
                <a:ea typeface="Times New Roman"/>
              </a:rPr>
              <a:t>младшего</a:t>
            </a:r>
            <a:r>
              <a:rPr lang="ru-RU" sz="2400" b="1" spc="-25" smtClean="0">
                <a:latin typeface="Times New Roman"/>
                <a:ea typeface="Times New Roman"/>
              </a:rPr>
              <a:t> </a:t>
            </a:r>
            <a:r>
              <a:rPr lang="ru-RU" sz="2400" b="1">
                <a:latin typeface="Times New Roman"/>
                <a:ea typeface="Times New Roman"/>
              </a:rPr>
              <a:t>возраста</a:t>
            </a:r>
          </a:p>
          <a:p>
            <a:pPr marL="334010" marR="1229360" algn="ctr">
              <a:lnSpc>
                <a:spcPct val="103000"/>
              </a:lnSpc>
              <a:spcBef>
                <a:spcPts val="335"/>
              </a:spcBef>
              <a:spcAft>
                <a:spcPct val="0"/>
              </a:spcAft>
            </a:pPr>
            <a:r>
              <a:rPr lang="ru-RU" sz="2400" b="1">
                <a:latin typeface="Times New Roman"/>
                <a:ea typeface="Times New Roman"/>
              </a:rPr>
              <a:t> </a:t>
            </a:r>
            <a:r>
              <a:rPr lang="ru-RU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Личностно</a:t>
            </a:r>
            <a:r>
              <a:rPr lang="ru-RU" sz="2400" b="1" spc="-55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</a:rPr>
              <a:t>–</a:t>
            </a:r>
            <a:r>
              <a:rPr lang="ru-RU" sz="2400" b="1" spc="-6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</a:rPr>
              <a:t>ориентированные</a:t>
            </a:r>
            <a:r>
              <a:rPr lang="ru-RU" sz="2400" b="1" spc="-3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технологии</a:t>
            </a:r>
            <a:endParaRPr lang="ru-RU" sz="1100">
              <a:latin typeface="Times New Roman"/>
              <a:ea typeface="Times New Roman"/>
            </a:endParaRPr>
          </a:p>
          <a:p>
            <a:pPr marL="334010" marR="1229360">
              <a:lnSpc>
                <a:spcPct val="103000"/>
              </a:lnSpc>
              <a:spcBef>
                <a:spcPts val="335"/>
              </a:spcBef>
              <a:spcAft>
                <a:spcPct val="0"/>
              </a:spcAft>
            </a:pPr>
            <a:r>
              <a:rPr lang="ru-RU" sz="4000" i="1" smtClean="0">
                <a:solidFill>
                  <a:srgbClr val="FF0000"/>
                </a:solidFill>
                <a:latin typeface="Times New Roman"/>
                <a:ea typeface="Times New Roman"/>
              </a:rPr>
              <a:t>ЛОТ</a:t>
            </a:r>
            <a:r>
              <a:rPr lang="ru-RU" sz="2000" smtClean="0">
                <a:latin typeface="Times New Roman"/>
                <a:ea typeface="Times New Roman"/>
              </a:rPr>
              <a:t> </a:t>
            </a:r>
            <a:r>
              <a:rPr lang="ru-RU" sz="2000">
                <a:latin typeface="Times New Roman"/>
                <a:ea typeface="Times New Roman"/>
              </a:rPr>
              <a:t>— это такая воспитательная </a:t>
            </a:r>
            <a:r>
              <a:rPr lang="ru-RU" sz="2000" smtClean="0">
                <a:latin typeface="Times New Roman"/>
                <a:ea typeface="Times New Roman"/>
              </a:rPr>
              <a:t>система, где </a:t>
            </a:r>
            <a:r>
              <a:rPr lang="ru-RU" sz="2000">
                <a:latin typeface="Times New Roman"/>
                <a:ea typeface="Times New Roman"/>
              </a:rPr>
              <a:t>ребенок является </a:t>
            </a:r>
            <a:r>
              <a:rPr lang="ru-RU" sz="2000" smtClean="0">
                <a:latin typeface="Times New Roman"/>
                <a:ea typeface="Times New Roman"/>
              </a:rPr>
              <a:t>высшей</a:t>
            </a:r>
            <a:r>
              <a:rPr lang="ru-RU" sz="1100">
                <a:latin typeface="Times New Roman"/>
                <a:ea typeface="Times New Roman"/>
              </a:rPr>
              <a:t> </a:t>
            </a:r>
            <a:r>
              <a:rPr lang="ru-RU" sz="2000" smtClean="0">
                <a:latin typeface="Times New Roman"/>
                <a:ea typeface="Times New Roman"/>
              </a:rPr>
              <a:t>ценностью </a:t>
            </a:r>
            <a:r>
              <a:rPr lang="ru-RU" sz="2000">
                <a:latin typeface="Times New Roman"/>
                <a:ea typeface="Times New Roman"/>
              </a:rPr>
              <a:t>и ставится в центр воспитательного </a:t>
            </a:r>
            <a:r>
              <a:rPr lang="ru-RU" sz="2000" smtClean="0">
                <a:latin typeface="Times New Roman"/>
                <a:ea typeface="Times New Roman"/>
              </a:rPr>
              <a:t>процесса.</a:t>
            </a:r>
            <a:endParaRPr lang="ru-RU" sz="1100">
              <a:latin typeface="Times New Roman"/>
              <a:ea typeface="Times New Roman"/>
            </a:endParaRPr>
          </a:p>
          <a:p>
            <a:pPr marL="334010" marR="1229360">
              <a:lnSpc>
                <a:spcPct val="103000"/>
              </a:lnSpc>
              <a:spcBef>
                <a:spcPts val="335"/>
              </a:spcBef>
              <a:spcAft>
                <a:spcPct val="0"/>
              </a:spcAft>
            </a:pPr>
            <a:r>
              <a:rPr lang="ru-RU" sz="3600" i="1" smtClean="0">
                <a:solidFill>
                  <a:srgbClr val="FF0000"/>
                </a:solidFill>
                <a:latin typeface="Times New Roman"/>
                <a:ea typeface="Times New Roman"/>
              </a:rPr>
              <a:t>Цель </a:t>
            </a:r>
            <a:r>
              <a:rPr lang="ru-RU" sz="3600" i="1">
                <a:solidFill>
                  <a:srgbClr val="FF0000"/>
                </a:solidFill>
                <a:latin typeface="Times New Roman"/>
                <a:ea typeface="Times New Roman"/>
              </a:rPr>
              <a:t>ЛОТ </a:t>
            </a:r>
            <a:r>
              <a:rPr lang="ru-RU" sz="2000">
                <a:latin typeface="Times New Roman"/>
                <a:ea typeface="Times New Roman"/>
              </a:rPr>
              <a:t>- «заложить в ребенке </a:t>
            </a:r>
            <a:r>
              <a:rPr lang="ru-RU" sz="2000" smtClean="0">
                <a:latin typeface="Times New Roman"/>
                <a:ea typeface="Times New Roman"/>
              </a:rPr>
              <a:t>механизм самореализации, саморазвития</a:t>
            </a:r>
            <a:r>
              <a:rPr lang="ru-RU" sz="2000">
                <a:latin typeface="Times New Roman"/>
                <a:ea typeface="Times New Roman"/>
              </a:rPr>
              <a:t>, </a:t>
            </a:r>
            <a:r>
              <a:rPr lang="ru-RU" sz="2000" smtClean="0">
                <a:latin typeface="Times New Roman"/>
                <a:ea typeface="Times New Roman"/>
              </a:rPr>
              <a:t>самовоспитания, </a:t>
            </a:r>
            <a:r>
              <a:rPr lang="ru-RU" sz="2000" err="1">
                <a:latin typeface="Times New Roman"/>
                <a:ea typeface="Times New Roman"/>
              </a:rPr>
              <a:t>саморегуляции, самозащиты, адаптации </a:t>
            </a:r>
            <a:r>
              <a:rPr lang="ru-RU" sz="2000" smtClean="0">
                <a:latin typeface="Times New Roman"/>
                <a:ea typeface="Times New Roman"/>
              </a:rPr>
              <a:t>и </a:t>
            </a:r>
            <a:r>
              <a:rPr lang="ru-RU" sz="2000">
                <a:latin typeface="Times New Roman"/>
                <a:ea typeface="Times New Roman"/>
              </a:rPr>
              <a:t>другие, необходимые для </a:t>
            </a:r>
            <a:r>
              <a:rPr lang="ru-RU" sz="2000" smtClean="0">
                <a:latin typeface="Times New Roman"/>
                <a:ea typeface="Times New Roman"/>
              </a:rPr>
              <a:t>становления самобытного </a:t>
            </a:r>
            <a:r>
              <a:rPr lang="ru-RU" sz="2000">
                <a:latin typeface="Times New Roman"/>
                <a:ea typeface="Times New Roman"/>
              </a:rPr>
              <a:t>личностного образа»</a:t>
            </a:r>
            <a:endParaRPr lang="ru-RU" sz="1100">
              <a:latin typeface="Times New Roman"/>
              <a:ea typeface="Times New Roman"/>
            </a:endParaRPr>
          </a:p>
          <a:p>
            <a:pPr marL="511175" marR="1184910" indent="-342900" algn="ctr">
              <a:spcBef>
                <a:spcPts val="109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i="1" smtClean="0">
                <a:solidFill>
                  <a:srgbClr val="002060"/>
                </a:solidFill>
                <a:latin typeface="Times New Roman"/>
                <a:ea typeface="Times New Roman"/>
              </a:rPr>
              <a:t>использование</a:t>
            </a:r>
            <a:r>
              <a:rPr lang="ru-RU" sz="1400" b="1" i="1" spc="-45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i="1">
                <a:solidFill>
                  <a:srgbClr val="002060"/>
                </a:solidFill>
                <a:latin typeface="Times New Roman"/>
                <a:ea typeface="Times New Roman"/>
              </a:rPr>
              <a:t>сенсорных</a:t>
            </a:r>
            <a:r>
              <a:rPr lang="ru-RU" sz="1400" b="1" i="1" spc="-3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i="1">
                <a:solidFill>
                  <a:srgbClr val="002060"/>
                </a:solidFill>
                <a:latin typeface="Times New Roman"/>
                <a:ea typeface="Times New Roman"/>
              </a:rPr>
              <a:t>коробок</a:t>
            </a:r>
            <a:r>
              <a:rPr lang="ru-RU" sz="1400" b="1" i="1" spc="-45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i="1">
                <a:solidFill>
                  <a:srgbClr val="002060"/>
                </a:solidFill>
                <a:latin typeface="Times New Roman"/>
                <a:ea typeface="Times New Roman"/>
              </a:rPr>
              <a:t>в</a:t>
            </a:r>
            <a:r>
              <a:rPr lang="ru-RU" sz="1400" b="1" i="1" spc="-4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i="1">
                <a:solidFill>
                  <a:srgbClr val="002060"/>
                </a:solidFill>
                <a:latin typeface="Times New Roman"/>
                <a:ea typeface="Times New Roman"/>
              </a:rPr>
              <a:t>работе</a:t>
            </a:r>
            <a:r>
              <a:rPr lang="ru-RU" sz="1400" b="1" i="1" spc="-25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i="1">
                <a:solidFill>
                  <a:srgbClr val="002060"/>
                </a:solidFill>
                <a:latin typeface="Times New Roman"/>
                <a:ea typeface="Times New Roman"/>
              </a:rPr>
              <a:t>с</a:t>
            </a:r>
            <a:r>
              <a:rPr lang="ru-RU" sz="1400" b="1" i="1" spc="-45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i="1">
                <a:solidFill>
                  <a:srgbClr val="002060"/>
                </a:solidFill>
                <a:latin typeface="Times New Roman"/>
                <a:ea typeface="Times New Roman"/>
              </a:rPr>
              <a:t>детьми</a:t>
            </a:r>
            <a:r>
              <a:rPr lang="ru-RU" sz="1400" b="1" i="1" spc="-1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i="1" smtClean="0">
                <a:solidFill>
                  <a:srgbClr val="002060"/>
                </a:solidFill>
                <a:latin typeface="Times New Roman"/>
                <a:ea typeface="Times New Roman"/>
              </a:rPr>
              <a:t>младшего</a:t>
            </a:r>
            <a:r>
              <a:rPr lang="ru-RU" sz="1400" b="1" i="1" spc="-4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i="1">
                <a:solidFill>
                  <a:srgbClr val="002060"/>
                </a:solidFill>
                <a:latin typeface="Times New Roman"/>
                <a:ea typeface="Times New Roman"/>
              </a:rPr>
              <a:t>возраста</a:t>
            </a:r>
            <a:endParaRPr lang="ru-RU" sz="1400" i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511175" marR="1184910" indent="-342900" algn="ctr">
              <a:spcBef>
                <a:spcPts val="109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i="1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i="1" err="1">
                <a:solidFill>
                  <a:srgbClr val="002060"/>
                </a:solidFill>
                <a:latin typeface="Times New Roman"/>
                <a:ea typeface="Times New Roman"/>
              </a:rPr>
              <a:t>хеппенинг, как нетрадиционный метод рисования.</a:t>
            </a:r>
            <a:endParaRPr lang="ru-RU" sz="1400" i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511175" marR="1184910" indent="-342900" algn="ctr">
              <a:spcBef>
                <a:spcPts val="109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i="1" smtClean="0">
                <a:solidFill>
                  <a:srgbClr val="002060"/>
                </a:solidFill>
                <a:latin typeface="Times New Roman"/>
                <a:ea typeface="Times New Roman"/>
              </a:rPr>
              <a:t>игровые </a:t>
            </a:r>
            <a:r>
              <a:rPr lang="ru-RU" sz="1400" b="1" i="1">
                <a:solidFill>
                  <a:srgbClr val="002060"/>
                </a:solidFill>
                <a:latin typeface="Times New Roman"/>
                <a:ea typeface="Times New Roman"/>
              </a:rPr>
              <a:t>технологии</a:t>
            </a:r>
            <a:endParaRPr lang="ru-RU" sz="1400" i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511175" marR="1184910" indent="-342900" algn="ctr">
              <a:spcBef>
                <a:spcPts val="109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i="1" err="1" smtClean="0">
                <a:solidFill>
                  <a:srgbClr val="002060"/>
                </a:solidFill>
                <a:latin typeface="Times New Roman"/>
                <a:ea typeface="Times New Roman"/>
              </a:rPr>
              <a:t>здоровьесберегающие </a:t>
            </a:r>
            <a:r>
              <a:rPr lang="ru-RU" sz="1400" b="1" i="1">
                <a:solidFill>
                  <a:srgbClr val="002060"/>
                </a:solidFill>
                <a:latin typeface="Times New Roman"/>
                <a:ea typeface="Times New Roman"/>
              </a:rPr>
              <a:t>технологии</a:t>
            </a:r>
            <a:endParaRPr lang="ru-RU" sz="1400" i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511175" marR="1184910" indent="-342900" algn="ctr">
              <a:spcBef>
                <a:spcPts val="109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i="1" smtClean="0">
                <a:solidFill>
                  <a:srgbClr val="002060"/>
                </a:solidFill>
                <a:latin typeface="Times New Roman"/>
                <a:ea typeface="Times New Roman"/>
              </a:rPr>
              <a:t>технология </a:t>
            </a:r>
            <a:r>
              <a:rPr lang="ru-RU" sz="1400" b="1" i="1">
                <a:solidFill>
                  <a:srgbClr val="002060"/>
                </a:solidFill>
                <a:latin typeface="Times New Roman"/>
                <a:ea typeface="Times New Roman"/>
              </a:rPr>
              <a:t>экспериментирования</a:t>
            </a:r>
            <a:endParaRPr lang="ru-RU" sz="1400" i="1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614471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166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-17501" y="-112384"/>
            <a:ext cx="88401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270000"/>
                <a:tab pos="1271588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270000"/>
                <a:tab pos="1271588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270000"/>
                <a:tab pos="1271588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270000"/>
                <a:tab pos="1271588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270000"/>
                <a:tab pos="1271588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70000"/>
                <a:tab pos="1271588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70000"/>
                <a:tab pos="1271588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70000"/>
                <a:tab pos="1271588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70000"/>
                <a:tab pos="1271588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70000"/>
                <a:tab pos="1271588"/>
              </a:tabLst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спользование сенсорных коробок в работе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70000"/>
                <a:tab pos="1271588"/>
              </a:tabLst>
            </a:pPr>
            <a:r>
              <a:rPr kumimoji="0" lang="ru-RU" altLang="ru-RU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детьми </a:t>
            </a:r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младшего</a:t>
            </a:r>
            <a:r>
              <a:rPr kumimoji="0" lang="ru-RU" altLang="ru-RU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возраста</a:t>
            </a:r>
            <a:endParaRPr kumimoji="0" lang="ru-RU" altLang="ru-RU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0000"/>
                <a:tab pos="1271588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14445" y="764704"/>
            <a:ext cx="78643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kumimoji="0" lang="ru-RU" altLang="ru-RU" sz="1600" b="1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пособие для сенсорного развития детей </a:t>
            </a:r>
            <a:r>
              <a:rPr lang="ru-RU" altLang="ru-RU" sz="1600" b="1" i="1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младшего</a:t>
            </a:r>
            <a:r>
              <a:rPr kumimoji="0" lang="ru-RU" altLang="ru-RU" sz="1600" b="1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возраста, которое стимулирует развитие познавательных процессов, обогащает сенсорный опыт ребенка и способствует развитию мелкой моторики. В зависимости от наполнения коробки, игры с ней могут развивать и совершенствовать тактильное восприятие, слух, зрение и обоняние малыша.</a:t>
            </a:r>
            <a:endParaRPr kumimoji="0" lang="ru-RU" alt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Пользователь\Desktop\Фото 2 младшая группа\IMG-20230420-WA005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4"/>
          <a:stretch>
            <a:fillRect/>
          </a:stretch>
        </p:blipFill>
        <p:spPr bwMode="auto">
          <a:xfrm>
            <a:off x="323528" y="2276872"/>
            <a:ext cx="3888432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:\Пользователь\Desktop\Фото 2 младшая группа\IMG-20230420-WA005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5" t="35938" r="14904" b="20673"/>
          <a:stretch>
            <a:fillRect/>
          </a:stretch>
        </p:blipFill>
        <p:spPr bwMode="auto">
          <a:xfrm>
            <a:off x="4577078" y="4376182"/>
            <a:ext cx="2687442" cy="2178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9" t="-151" b="151"/>
          <a:stretch>
            <a:fillRect/>
          </a:stretch>
        </p:blipFill>
        <p:spPr bwMode="auto">
          <a:xfrm>
            <a:off x="5868144" y="2420888"/>
            <a:ext cx="2266950" cy="1550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622480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10882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ru-RU" altLang="ru-RU" sz="2400" i="1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Хеппенинг, как нетрадиционный метод  рисования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939819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ru-RU" altLang="ru-RU" b="1" err="1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Хэппенинг </a:t>
            </a:r>
            <a:r>
              <a:rPr lang="ru-RU" altLang="ru-RU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форма </a:t>
            </a:r>
            <a:r>
              <a:rPr lang="ru-RU" altLang="ru-RU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современного искусства, </a:t>
            </a:r>
            <a:r>
              <a:rPr lang="ru-RU" altLang="ru-RU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которая представляет  </a:t>
            </a:r>
            <a:r>
              <a:rPr lang="ru-RU" altLang="ru-RU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собой действия, события или ситуации, </a:t>
            </a:r>
            <a:r>
              <a:rPr lang="ru-RU" altLang="ru-RU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 происходят  </a:t>
            </a:r>
            <a:r>
              <a:rPr lang="ru-RU" altLang="ru-RU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участии художников, но не </a:t>
            </a:r>
            <a:r>
              <a:rPr lang="ru-RU" altLang="ru-RU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контролируются  </a:t>
            </a:r>
            <a:r>
              <a:rPr lang="ru-RU" altLang="ru-RU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 полностью.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err="1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Хэппенинг обычно включает в себя импровизацию и не имеет чёткого сценария</a:t>
            </a:r>
            <a:r>
              <a:rPr lang="ru-RU" altLang="ru-RU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33"/>
                </a:solidFill>
                <a:latin typeface="Times New Roman" pitchFamily="18" charset="0"/>
                <a:cs typeface="Times New Roman" panose="02020603050405020304" pitchFamily="18" charset="0"/>
              </a:rPr>
              <a:t>В младшем возрасте допускается такой вид </a:t>
            </a:r>
            <a:r>
              <a:rPr lang="ru-RU" altLang="ru-RU" sz="2000" i="1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хеппининга, </a:t>
            </a:r>
            <a:r>
              <a:rPr lang="ru-RU" altLang="ru-RU" smtClean="0">
                <a:solidFill>
                  <a:srgbClr val="333333"/>
                </a:solidFill>
                <a:latin typeface="Times New Roman" pitchFamily="18" charset="0"/>
                <a:cs typeface="Times New Roman" panose="02020603050405020304" pitchFamily="18" charset="0"/>
              </a:rPr>
              <a:t>как рисование пальчиками .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Пользователь\Desktop\Фото 2 младшая группа\IMG-20230420-WA00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8"/>
          <a:stretch>
            <a:fillRect/>
          </a:stretch>
        </p:blipFill>
        <p:spPr bwMode="auto">
          <a:xfrm>
            <a:off x="323528" y="2636911"/>
            <a:ext cx="2303040" cy="2086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Пользователь\Desktop\Фото 2 младшая группа\IMG-20230421-WA004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4" b="12981"/>
          <a:stretch>
            <a:fillRect/>
          </a:stretch>
        </p:blipFill>
        <p:spPr bwMode="auto">
          <a:xfrm>
            <a:off x="1619672" y="4374923"/>
            <a:ext cx="3638098" cy="23563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Пользователь\Desktop\Фото 2 младшая группа\IMG-20230420-WA004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9"/>
          <a:stretch>
            <a:fillRect/>
          </a:stretch>
        </p:blipFill>
        <p:spPr bwMode="auto">
          <a:xfrm>
            <a:off x="5436096" y="2636912"/>
            <a:ext cx="3109692" cy="2725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docshape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614551"/>
            <a:ext cx="2109016" cy="1635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D:\Пользователь\Desktop\1 МЛ. ГРУППА\IMG_20211124_10031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074" y="4374923"/>
            <a:ext cx="1809750" cy="241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80259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166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/>
                <a:ea typeface="Times New Roman"/>
              </a:rPr>
              <a:t>Личностно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–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ориентированные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технологии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развивают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предпосылки</a:t>
            </a:r>
            <a:r>
              <a:rPr lang="ru-RU" b="1" spc="-48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детей</a:t>
            </a:r>
            <a:r>
              <a:rPr lang="ru-RU" b="1" spc="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к</a:t>
            </a:r>
            <a:r>
              <a:rPr lang="ru-RU" b="1" spc="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читательской</a:t>
            </a:r>
            <a:r>
              <a:rPr lang="ru-RU" b="1" spc="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грамотности</a:t>
            </a:r>
            <a:r>
              <a:rPr lang="ru-RU" b="1" spc="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(языковая),</a:t>
            </a:r>
            <a:r>
              <a:rPr lang="ru-RU" b="1" spc="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потому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что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дети</a:t>
            </a:r>
            <a:r>
              <a:rPr lang="ru-RU" spc="-48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осваивают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родной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язык,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общаясь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с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людьми,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детьми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и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познают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окружающий мир; развивается инициативная речь, вербальное общение</a:t>
            </a:r>
            <a:r>
              <a:rPr lang="ru-RU" spc="-48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в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форме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диалога,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а</a:t>
            </a:r>
            <a:r>
              <a:rPr lang="ru-RU" b="1" spc="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также</a:t>
            </a:r>
            <a:r>
              <a:rPr lang="ru-RU" b="1" spc="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предпосылки</a:t>
            </a:r>
            <a:r>
              <a:rPr lang="ru-RU" b="1" spc="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к</a:t>
            </a:r>
            <a:r>
              <a:rPr lang="ru-RU" b="1" spc="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естественно</a:t>
            </a:r>
            <a:r>
              <a:rPr lang="ru-RU" b="1" spc="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–</a:t>
            </a:r>
            <a:r>
              <a:rPr lang="ru-RU" b="1" spc="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научной</a:t>
            </a:r>
            <a:r>
              <a:rPr lang="ru-RU" b="1" spc="-48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грамотности,</a:t>
            </a:r>
            <a:r>
              <a:rPr lang="ru-RU" b="1" spc="5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так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как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развивается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восприятие,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память,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наглядно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–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образное,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наглядно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–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действенное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мышление,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речь;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активизируются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способы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действий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с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различными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предметами,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материалами;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развиваются личностные качества: любознательность, познавательная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активность,</a:t>
            </a:r>
            <a:r>
              <a:rPr lang="ru-RU" spc="-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инициативность</a:t>
            </a:r>
            <a:r>
              <a:rPr lang="ru-RU" spc="4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и</a:t>
            </a:r>
            <a:r>
              <a:rPr lang="ru-RU" spc="-10">
                <a:latin typeface="Times New Roman"/>
                <a:ea typeface="Times New Roman"/>
              </a:rPr>
              <a:t> </a:t>
            </a:r>
            <a:r>
              <a:rPr lang="ru-RU" err="1">
                <a:latin typeface="Times New Roman"/>
                <a:ea typeface="Times New Roman"/>
              </a:rPr>
              <a:t>т.д</a:t>
            </a:r>
            <a:endParaRPr lang="ru-RU"/>
          </a:p>
        </p:txBody>
      </p:sp>
      <p:grpSp>
        <p:nvGrpSpPr>
          <p:cNvPr id="5" name="docshapegroup33"/>
          <p:cNvGrpSpPr/>
          <p:nvPr/>
        </p:nvGrpSpPr>
        <p:grpSpPr>
          <a:xfrm>
            <a:off x="6228184" y="2352516"/>
            <a:ext cx="2349500" cy="3846512"/>
            <a:chOff x="8403" y="4332"/>
            <a:chExt cx="3699" cy="6058"/>
          </a:xfrm>
        </p:grpSpPr>
        <p:pic>
          <p:nvPicPr>
            <p:cNvPr id="7175" name="docshape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02" y="7702"/>
              <a:ext cx="3455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docshape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16" y="4332"/>
              <a:ext cx="3385" cy="3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 descr="C:\Users\Admin\AppData\Local\Microsoft\Windows\Temporary Internet Files\Content.Word\IMG-20211112-WA00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588577"/>
            <a:ext cx="3000375" cy="1687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ИРИНА\AppData\Local\Microsoft\Windows\INetCache\Content.Word\IMG_20211116_09355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4021" r="26505" b="7500"/>
          <a:stretch>
            <a:fillRect/>
          </a:stretch>
        </p:blipFill>
        <p:spPr bwMode="auto">
          <a:xfrm>
            <a:off x="3386400" y="3306426"/>
            <a:ext cx="2736304" cy="237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Admin\AppData\Local\Microsoft\Windows\Temporary Internet Files\Content.Word\IMG-20211112-WA003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95" y="4653136"/>
            <a:ext cx="2522855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31792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166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938" y="116632"/>
            <a:ext cx="892885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Игровые технологии способствуют  мышлению ребёнка</a:t>
            </a:r>
          </a:p>
          <a:p>
            <a:r>
              <a:rPr lang="ru-RU" sz="2400" i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Игра </a:t>
            </a:r>
            <a:r>
              <a:rPr lang="ru-RU" i="1" smtClean="0">
                <a:latin typeface="Times New Roman" pitchFamily="18" charset="0"/>
                <a:cs typeface="Times New Roman" panose="02020603050405020304" pitchFamily="18" charset="0"/>
              </a:rPr>
              <a:t>–это не только удовольствие и радость для ребёнка, но и закрепление навыков </a:t>
            </a:r>
          </a:p>
          <a:p>
            <a:r>
              <a:rPr lang="ru-RU" i="1">
                <a:latin typeface="Times New Roman" pitchFamily="18" charset="0"/>
                <a:cs typeface="Times New Roman" panose="02020603050405020304" pitchFamily="18" charset="0"/>
              </a:rPr>
              <a:t>к</a:t>
            </a:r>
            <a:r>
              <a:rPr lang="ru-RU" i="1" smtClean="0">
                <a:latin typeface="Times New Roman" pitchFamily="18" charset="0"/>
                <a:cs typeface="Times New Roman" panose="02020603050405020304" pitchFamily="18" charset="0"/>
              </a:rPr>
              <a:t>оторыми он давно овладел.</a:t>
            </a:r>
          </a:p>
          <a:p>
            <a:r>
              <a:rPr lang="ru-RU" sz="2400" i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Игра </a:t>
            </a:r>
            <a:r>
              <a:rPr lang="ru-RU" i="1" smtClean="0">
                <a:latin typeface="Times New Roman" pitchFamily="18" charset="0"/>
                <a:cs typeface="Times New Roman" panose="02020603050405020304" pitchFamily="18" charset="0"/>
              </a:rPr>
              <a:t>–  это важная деятельность через которую педагог может решить любую </a:t>
            </a:r>
          </a:p>
          <a:p>
            <a:r>
              <a:rPr lang="ru-RU" i="1">
                <a:latin typeface="Times New Roman" pitchFamily="18" charset="0"/>
                <a:cs typeface="Times New Roman" panose="02020603050405020304" pitchFamily="18" charset="0"/>
              </a:rPr>
              <a:t>о</a:t>
            </a:r>
            <a:r>
              <a:rPr lang="ru-RU" i="1" smtClean="0">
                <a:latin typeface="Times New Roman" pitchFamily="18" charset="0"/>
                <a:cs typeface="Times New Roman" panose="02020603050405020304" pitchFamily="18" charset="0"/>
              </a:rPr>
              <a:t>бразовательную задачу.</a:t>
            </a:r>
          </a:p>
          <a:p>
            <a:pPr algn="ctr"/>
            <a:r>
              <a:rPr lang="ru-RU" sz="2800" i="1" u="sng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В работе с детьми мы используем разные виды  игр:</a:t>
            </a:r>
          </a:p>
          <a:p>
            <a:endParaRPr lang="ru-RU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4"/>
          <a:stretch>
            <a:fillRect/>
          </a:stretch>
        </p:blipFill>
        <p:spPr bwMode="auto">
          <a:xfrm>
            <a:off x="179512" y="2564904"/>
            <a:ext cx="8759708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395085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166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527" y="-283907"/>
            <a:ext cx="8618614" cy="743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R="381635" lvl="0">
              <a:lnSpc>
                <a:spcPct val="103000"/>
              </a:lnSpc>
              <a:spcBef>
                <a:spcPts val="1720"/>
              </a:spcBef>
              <a:spcAft>
                <a:spcPct val="0"/>
              </a:spcAft>
              <a:tabLst>
                <a:tab pos="467995"/>
              </a:tabLst>
            </a:pP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6.Игры с правилами </a:t>
            </a:r>
            <a:r>
              <a:rPr lang="ru-RU" smtClean="0">
                <a:latin typeface="Times New Roman"/>
                <a:ea typeface="Times New Roman"/>
              </a:rPr>
              <a:t>- в которых у малышей развивается умение управлять своим</a:t>
            </a:r>
            <a:r>
              <a:rPr lang="ru-RU" spc="5" smtClean="0">
                <a:latin typeface="Times New Roman"/>
                <a:ea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</a:rPr>
              <a:t>поведением,</a:t>
            </a:r>
            <a:r>
              <a:rPr lang="ru-RU" spc="5" smtClean="0">
                <a:latin typeface="Times New Roman"/>
                <a:ea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</a:rPr>
              <a:t>внимательно</a:t>
            </a:r>
            <a:r>
              <a:rPr lang="ru-RU" spc="5" smtClean="0">
                <a:latin typeface="Times New Roman"/>
                <a:ea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</a:rPr>
              <a:t>слушать</a:t>
            </a:r>
            <a:r>
              <a:rPr lang="ru-RU" spc="5" smtClean="0">
                <a:latin typeface="Times New Roman"/>
                <a:ea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</a:rPr>
              <a:t>взрослого</a:t>
            </a:r>
            <a:r>
              <a:rPr lang="ru-RU" spc="5" smtClean="0">
                <a:latin typeface="Times New Roman"/>
                <a:ea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</a:rPr>
              <a:t>и</a:t>
            </a:r>
            <a:r>
              <a:rPr lang="ru-RU" spc="5" smtClean="0">
                <a:latin typeface="Times New Roman"/>
                <a:ea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</a:rPr>
              <a:t>действовать</a:t>
            </a:r>
            <a:r>
              <a:rPr lang="ru-RU" spc="5" smtClean="0">
                <a:latin typeface="Times New Roman"/>
                <a:ea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</a:rPr>
              <a:t>в</a:t>
            </a:r>
            <a:r>
              <a:rPr lang="ru-RU" spc="5" smtClean="0">
                <a:latin typeface="Times New Roman"/>
                <a:ea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</a:rPr>
              <a:t>соответствии</a:t>
            </a:r>
            <a:r>
              <a:rPr lang="ru-RU" spc="5" smtClean="0">
                <a:latin typeface="Times New Roman"/>
                <a:ea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</a:rPr>
              <a:t>с</a:t>
            </a:r>
            <a:r>
              <a:rPr lang="ru-RU" spc="5" smtClean="0">
                <a:latin typeface="Times New Roman"/>
                <a:ea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</a:rPr>
              <a:t>предложенной ролью («Солнышко и дождик», «Воробышки и автомобиль», «Кот и</a:t>
            </a:r>
            <a:r>
              <a:rPr lang="ru-RU" spc="5" smtClean="0">
                <a:latin typeface="Times New Roman"/>
                <a:ea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</a:rPr>
              <a:t>мыши»</a:t>
            </a:r>
            <a:r>
              <a:rPr lang="ru-RU" spc="-15" smtClean="0">
                <a:latin typeface="Times New Roman"/>
                <a:ea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</a:rPr>
              <a:t>и т.</a:t>
            </a:r>
            <a:r>
              <a:rPr lang="ru-RU" spc="-10" smtClean="0">
                <a:latin typeface="Times New Roman"/>
                <a:ea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</a:rPr>
              <a:t>д.).</a:t>
            </a:r>
            <a:endParaRPr lang="ru-RU" sz="1100" smtClean="0">
              <a:latin typeface="Times New Roman"/>
              <a:ea typeface="Times New Roman"/>
            </a:endParaRPr>
          </a:p>
          <a:p>
            <a:pPr lvl="0">
              <a:spcBef>
                <a:spcPts val="30"/>
              </a:spcBef>
              <a:spcAft>
                <a:spcPct val="0"/>
              </a:spcAft>
              <a:tabLst>
                <a:tab pos="433070"/>
              </a:tabLst>
            </a:pP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7.Словесные</a:t>
            </a:r>
            <a:r>
              <a:rPr lang="ru-RU" b="1" u="sng" spc="-1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игры</a:t>
            </a:r>
            <a:r>
              <a:rPr lang="ru-RU" b="1" u="sng" spc="-2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-</a:t>
            </a:r>
            <a:r>
              <a:rPr lang="ru-RU" spc="-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это</a:t>
            </a:r>
            <a:r>
              <a:rPr lang="ru-RU" spc="-1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эффективный</a:t>
            </a:r>
            <a:r>
              <a:rPr lang="ru-RU" spc="-1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метод</a:t>
            </a:r>
            <a:r>
              <a:rPr lang="ru-RU" spc="-2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воспитания</a:t>
            </a:r>
            <a:r>
              <a:rPr lang="ru-RU" spc="-3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самостоятельности</a:t>
            </a:r>
            <a:endParaRPr lang="ru-RU" sz="1100">
              <a:latin typeface="Times New Roman"/>
              <a:ea typeface="Times New Roman"/>
            </a:endParaRPr>
          </a:p>
          <a:p>
            <a:pPr marL="203835" marR="532765">
              <a:lnSpc>
                <a:spcPct val="103000"/>
              </a:lnSpc>
              <a:spcBef>
                <a:spcPts val="90"/>
              </a:spcBef>
              <a:spcAft>
                <a:spcPct val="0"/>
              </a:spcAft>
            </a:pPr>
            <a:r>
              <a:rPr lang="ru-RU">
                <a:latin typeface="Times New Roman"/>
                <a:ea typeface="Times New Roman"/>
              </a:rPr>
              <a:t>мышления и развития речи у детей. Они построены на словах и действиях играющих,</a:t>
            </a:r>
            <a:r>
              <a:rPr lang="ru-RU" spc="-43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дети</a:t>
            </a:r>
            <a:r>
              <a:rPr lang="ru-RU" spc="-2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самостоятельно</a:t>
            </a:r>
            <a:r>
              <a:rPr lang="ru-RU" spc="-3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решают</a:t>
            </a:r>
            <a:r>
              <a:rPr lang="ru-RU" spc="-2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разнообразные</a:t>
            </a:r>
            <a:r>
              <a:rPr lang="ru-RU" spc="-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мыслительные</a:t>
            </a:r>
            <a:r>
              <a:rPr lang="ru-RU" spc="-1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задачи:</a:t>
            </a:r>
            <a:r>
              <a:rPr lang="ru-RU" spc="-1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описывают</a:t>
            </a:r>
          </a:p>
          <a:p>
            <a:pPr marL="203835">
              <a:lnSpc>
                <a:spcPct val="103000"/>
              </a:lnSpc>
              <a:spcBef>
                <a:spcPts val="20"/>
              </a:spcBef>
              <a:spcAft>
                <a:spcPct val="0"/>
              </a:spcAft>
            </a:pPr>
            <a:r>
              <a:rPr lang="ru-RU">
                <a:latin typeface="Times New Roman"/>
                <a:ea typeface="Times New Roman"/>
              </a:rPr>
              <a:t>предметы,</a:t>
            </a:r>
            <a:r>
              <a:rPr lang="ru-RU" spc="-5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выделяя</a:t>
            </a:r>
            <a:r>
              <a:rPr lang="ru-RU" spc="-4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характерные</a:t>
            </a:r>
            <a:r>
              <a:rPr lang="ru-RU" spc="-4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их</a:t>
            </a:r>
            <a:r>
              <a:rPr lang="ru-RU" spc="-4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признаки,</a:t>
            </a:r>
            <a:r>
              <a:rPr lang="ru-RU" spc="-3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отгадывают</a:t>
            </a:r>
            <a:r>
              <a:rPr lang="ru-RU" spc="-5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их</a:t>
            </a:r>
            <a:r>
              <a:rPr lang="ru-RU" spc="-3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по</a:t>
            </a:r>
            <a:r>
              <a:rPr lang="ru-RU" spc="-3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описанию,</a:t>
            </a:r>
            <a:r>
              <a:rPr lang="ru-RU" spc="-3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находят</a:t>
            </a:r>
            <a:r>
              <a:rPr lang="ru-RU" spc="-43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сходства</a:t>
            </a:r>
            <a:r>
              <a:rPr lang="ru-RU" spc="-6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и</a:t>
            </a:r>
            <a:r>
              <a:rPr lang="ru-RU" spc="-5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различия</a:t>
            </a:r>
            <a:r>
              <a:rPr lang="ru-RU" spc="-6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этих</a:t>
            </a:r>
            <a:r>
              <a:rPr lang="ru-RU" spc="-6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предметов</a:t>
            </a:r>
            <a:r>
              <a:rPr lang="ru-RU" spc="-5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и</a:t>
            </a:r>
            <a:r>
              <a:rPr lang="ru-RU" spc="-5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явлений</a:t>
            </a:r>
            <a:r>
              <a:rPr lang="ru-RU" spc="-6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природы.</a:t>
            </a:r>
            <a:r>
              <a:rPr lang="ru-RU" spc="-5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(«Эхо»,</a:t>
            </a:r>
            <a:r>
              <a:rPr lang="ru-RU" spc="-4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«Кто</a:t>
            </a:r>
            <a:r>
              <a:rPr lang="ru-RU" spc="-3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как</a:t>
            </a:r>
            <a:r>
              <a:rPr lang="ru-RU" spc="-5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кричит»,</a:t>
            </a:r>
          </a:p>
          <a:p>
            <a:pPr marL="203835">
              <a:spcBef>
                <a:spcPts val="15"/>
              </a:spcBef>
              <a:spcAft>
                <a:spcPct val="0"/>
              </a:spcAft>
            </a:pPr>
            <a:r>
              <a:rPr lang="ru-RU">
                <a:latin typeface="Times New Roman"/>
                <a:ea typeface="Times New Roman"/>
              </a:rPr>
              <a:t>«Мишка</a:t>
            </a:r>
            <a:r>
              <a:rPr lang="ru-RU" spc="-5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косолапый»,</a:t>
            </a:r>
            <a:r>
              <a:rPr lang="ru-RU" spc="-5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«Зайка</a:t>
            </a:r>
            <a:r>
              <a:rPr lang="ru-RU" spc="-4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беленький»</a:t>
            </a:r>
            <a:r>
              <a:rPr lang="ru-RU" spc="-5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и</a:t>
            </a:r>
            <a:r>
              <a:rPr lang="ru-RU" spc="-5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т.</a:t>
            </a:r>
            <a:r>
              <a:rPr lang="ru-RU" spc="-6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д.)</a:t>
            </a:r>
          </a:p>
          <a:p>
            <a:pPr marR="528955" lvl="0">
              <a:lnSpc>
                <a:spcPct val="103000"/>
              </a:lnSpc>
              <a:spcBef>
                <a:spcPts val="90"/>
              </a:spcBef>
              <a:spcAft>
                <a:spcPct val="0"/>
              </a:spcAft>
              <a:tabLst>
                <a:tab pos="433070"/>
              </a:tabLst>
            </a:pP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8.Настольно</a:t>
            </a:r>
            <a:r>
              <a:rPr lang="ru-RU" b="1" u="sng" spc="-3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</a:t>
            </a:r>
            <a:r>
              <a:rPr lang="ru-RU" b="1" u="sng" spc="-3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печатные</a:t>
            </a:r>
            <a:r>
              <a:rPr lang="ru-RU" b="1" u="sng" spc="-1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игры</a:t>
            </a:r>
            <a:r>
              <a:rPr lang="ru-RU" b="1" u="sng" spc="-3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-</a:t>
            </a:r>
            <a:r>
              <a:rPr lang="ru-RU" spc="-2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это</a:t>
            </a:r>
            <a:r>
              <a:rPr lang="ru-RU" spc="-4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интересное</a:t>
            </a:r>
            <a:r>
              <a:rPr lang="ru-RU" spc="-4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занятие</a:t>
            </a:r>
            <a:r>
              <a:rPr lang="ru-RU" spc="-3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для</a:t>
            </a:r>
            <a:r>
              <a:rPr lang="ru-RU" spc="-3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детей</a:t>
            </a:r>
            <a:r>
              <a:rPr lang="ru-RU" spc="-5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при</a:t>
            </a:r>
            <a:r>
              <a:rPr lang="ru-RU" spc="-3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ознакомлении</a:t>
            </a:r>
            <a:r>
              <a:rPr lang="ru-RU" spc="-43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с окружающим миром, миром животных и растений, явлениями живой и неживой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природы.</a:t>
            </a:r>
            <a:r>
              <a:rPr lang="ru-RU" spc="-2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Они</a:t>
            </a:r>
            <a:r>
              <a:rPr lang="ru-RU" spc="-2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разнообразны по</a:t>
            </a:r>
            <a:r>
              <a:rPr lang="ru-RU" spc="-3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видам:</a:t>
            </a:r>
            <a:r>
              <a:rPr lang="ru-RU" spc="-2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"лото",</a:t>
            </a:r>
            <a:r>
              <a:rPr lang="ru-RU" spc="-1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"домино",</a:t>
            </a:r>
            <a:r>
              <a:rPr lang="ru-RU" spc="-1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«Парные</a:t>
            </a:r>
            <a:r>
              <a:rPr lang="ru-RU" spc="-1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картинки».</a:t>
            </a:r>
            <a:r>
              <a:rPr lang="ru-RU" spc="-1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С</a:t>
            </a:r>
            <a:endParaRPr lang="ru-RU" sz="1100">
              <a:latin typeface="Times New Roman"/>
              <a:ea typeface="Times New Roman"/>
            </a:endParaRPr>
          </a:p>
          <a:p>
            <a:pPr marL="203835" marR="532765">
              <a:lnSpc>
                <a:spcPct val="103000"/>
              </a:lnSpc>
              <a:spcBef>
                <a:spcPts val="25"/>
              </a:spcBef>
              <a:spcAft>
                <a:spcPct val="0"/>
              </a:spcAft>
            </a:pPr>
            <a:r>
              <a:rPr lang="ru-RU">
                <a:latin typeface="Times New Roman"/>
                <a:ea typeface="Times New Roman"/>
              </a:rPr>
              <a:t>помощью настольно-печатных игр можно успешно развивать речевые навыки,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математические</a:t>
            </a:r>
            <a:r>
              <a:rPr lang="ru-RU" spc="-8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способности,</a:t>
            </a:r>
            <a:r>
              <a:rPr lang="ru-RU" spc="-8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логику,</a:t>
            </a:r>
            <a:r>
              <a:rPr lang="ru-RU" spc="-8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внимание,</a:t>
            </a:r>
            <a:r>
              <a:rPr lang="ru-RU" spc="-5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учиться</a:t>
            </a:r>
            <a:r>
              <a:rPr lang="ru-RU" spc="-8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моделировать</a:t>
            </a:r>
            <a:r>
              <a:rPr lang="ru-RU" spc="-7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жизненные</a:t>
            </a:r>
            <a:r>
              <a:rPr lang="ru-RU" spc="-43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схемы</a:t>
            </a:r>
            <a:r>
              <a:rPr lang="ru-RU" spc="-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и</a:t>
            </a:r>
            <a:r>
              <a:rPr lang="ru-RU" spc="-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принимать</a:t>
            </a:r>
            <a:r>
              <a:rPr lang="ru-RU" spc="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решения.</a:t>
            </a:r>
          </a:p>
          <a:p>
            <a:pPr lvl="0">
              <a:spcBef>
                <a:spcPts val="25"/>
              </a:spcBef>
              <a:spcAft>
                <a:spcPct val="0"/>
              </a:spcAft>
              <a:tabLst>
                <a:tab pos="433705"/>
              </a:tabLst>
            </a:pP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9.Игры</a:t>
            </a:r>
            <a:r>
              <a:rPr lang="ru-RU" b="1" u="sng" spc="-5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</a:t>
            </a:r>
            <a:r>
              <a:rPr lang="ru-RU" b="1" u="sng" spc="-4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игрушки</a:t>
            </a:r>
            <a:r>
              <a:rPr lang="ru-RU" b="1" u="sng" spc="-1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</a:t>
            </a:r>
            <a:r>
              <a:rPr lang="ru-RU" b="1" u="sng" spc="-4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развитие</a:t>
            </a:r>
            <a:r>
              <a:rPr lang="ru-RU" b="1" u="sng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мелкой</a:t>
            </a:r>
            <a:r>
              <a:rPr lang="ru-RU" b="1" u="sng" spc="-5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моторики</a:t>
            </a:r>
            <a:r>
              <a:rPr lang="ru-RU" b="1" u="sng" spc="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способствуют</a:t>
            </a:r>
            <a:r>
              <a:rPr lang="ru-RU" spc="-60">
                <a:latin typeface="Times New Roman"/>
                <a:ea typeface="Times New Roman"/>
              </a:rPr>
              <a:t> </a:t>
            </a:r>
            <a:r>
              <a:rPr lang="ru-RU" b="1">
                <a:latin typeface="Times New Roman"/>
                <a:ea typeface="Times New Roman"/>
              </a:rPr>
              <a:t>работе</a:t>
            </a:r>
            <a:r>
              <a:rPr lang="ru-RU" b="1" spc="-3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речевых</a:t>
            </a:r>
            <a:r>
              <a:rPr lang="ru-RU" spc="-4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и</a:t>
            </a:r>
            <a:endParaRPr lang="ru-RU" sz="1100">
              <a:latin typeface="Times New Roman"/>
              <a:ea typeface="Times New Roman"/>
            </a:endParaRPr>
          </a:p>
          <a:p>
            <a:pPr marL="203835" marR="1234440">
              <a:lnSpc>
                <a:spcPct val="103000"/>
              </a:lnSpc>
              <a:spcBef>
                <a:spcPts val="90"/>
              </a:spcBef>
              <a:spcAft>
                <a:spcPct val="0"/>
              </a:spcAft>
            </a:pPr>
            <a:r>
              <a:rPr lang="ru-RU">
                <a:latin typeface="Times New Roman"/>
                <a:ea typeface="Times New Roman"/>
              </a:rPr>
              <a:t>мыслительных</a:t>
            </a:r>
            <a:r>
              <a:rPr lang="ru-RU" spc="-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центров</a:t>
            </a:r>
            <a:r>
              <a:rPr lang="ru-RU" spc="-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головного</a:t>
            </a:r>
            <a:r>
              <a:rPr lang="ru-RU" spc="-1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мозга,</a:t>
            </a:r>
            <a:r>
              <a:rPr lang="ru-RU" spc="-1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развитию</a:t>
            </a:r>
            <a:r>
              <a:rPr lang="ru-RU" spc="-1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творческих</a:t>
            </a:r>
            <a:r>
              <a:rPr lang="ru-RU" spc="-2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способностей</a:t>
            </a:r>
            <a:r>
              <a:rPr lang="ru-RU" spc="-2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и</a:t>
            </a:r>
            <a:r>
              <a:rPr lang="ru-RU" spc="-43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формированию</a:t>
            </a:r>
            <a:r>
              <a:rPr lang="ru-RU" spc="-3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усидчивости.</a:t>
            </a:r>
            <a:r>
              <a:rPr lang="ru-RU" spc="-6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(«Мозаика»,</a:t>
            </a:r>
            <a:r>
              <a:rPr lang="ru-RU" spc="-1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тактильное</a:t>
            </a:r>
            <a:r>
              <a:rPr lang="ru-RU" spc="-3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пособие</a:t>
            </a:r>
            <a:r>
              <a:rPr lang="ru-RU" spc="-3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«Злаки»,</a:t>
            </a:r>
            <a:r>
              <a:rPr lang="ru-RU" spc="-1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и</a:t>
            </a:r>
            <a:r>
              <a:rPr lang="ru-RU" spc="-40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т.</a:t>
            </a:r>
            <a:r>
              <a:rPr lang="ru-RU" spc="-35">
                <a:latin typeface="Times New Roman"/>
                <a:ea typeface="Times New Roman"/>
              </a:rPr>
              <a:t> </a:t>
            </a:r>
            <a:r>
              <a:rPr lang="ru-RU">
                <a:latin typeface="Times New Roman"/>
                <a:ea typeface="Times New Roman"/>
              </a:rPr>
              <a:t>д.)</a:t>
            </a:r>
          </a:p>
          <a:p>
            <a:br>
              <a:rPr lang="ru-RU">
                <a:latin typeface="Times New Roman"/>
                <a:ea typeface="Times New Roman"/>
              </a:rPr>
            </a:br>
            <a:endParaRPr lang="ru-RU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9385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93</Paragraphs>
  <Slides>17</Slides>
  <Notes>1</Notes>
  <TotalTime>266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2">
      <vt:lpstr>Arial</vt:lpstr>
      <vt:lpstr>Calibri</vt:lpstr>
      <vt:lpstr>Times New Roman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cp:lastModifiedBy>Admin</cp:lastModifiedBy>
  <cp:revision>31</cp:revision>
  <dcterms:modified xsi:type="dcterms:W3CDTF">2025-01-18T12:29:46Z</dcterms:modified>
</cp:coreProperties>
</file>